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6"/>
    <p:sldMasterId id="2147483756" r:id="rId7"/>
    <p:sldMasterId id="2147483800" r:id="rId8"/>
  </p:sldMasterIdLst>
  <p:notesMasterIdLst>
    <p:notesMasterId r:id="rId25"/>
  </p:notesMasterIdLst>
  <p:handoutMasterIdLst>
    <p:handoutMasterId r:id="rId26"/>
  </p:handoutMasterIdLst>
  <p:sldIdLst>
    <p:sldId id="316" r:id="rId9"/>
    <p:sldId id="340" r:id="rId10"/>
    <p:sldId id="336" r:id="rId11"/>
    <p:sldId id="354" r:id="rId12"/>
    <p:sldId id="359" r:id="rId13"/>
    <p:sldId id="342" r:id="rId14"/>
    <p:sldId id="357" r:id="rId15"/>
    <p:sldId id="346" r:id="rId16"/>
    <p:sldId id="348" r:id="rId17"/>
    <p:sldId id="347" r:id="rId18"/>
    <p:sldId id="361" r:id="rId19"/>
    <p:sldId id="355" r:id="rId20"/>
    <p:sldId id="360" r:id="rId21"/>
    <p:sldId id="350" r:id="rId22"/>
    <p:sldId id="358" r:id="rId23"/>
    <p:sldId id="279" r:id="rId24"/>
  </p:sldIdLst>
  <p:sldSz cx="18288000" cy="10287000"/>
  <p:notesSz cx="6881813" cy="9296400"/>
  <p:defaultText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1">
          <p15:clr>
            <a:srgbClr val="A4A3A4"/>
          </p15:clr>
        </p15:guide>
        <p15:guide id="2" orient="horz" pos="6257">
          <p15:clr>
            <a:srgbClr val="A4A3A4"/>
          </p15:clr>
        </p15:guide>
        <p15:guide id="3" orient="horz" pos="3461">
          <p15:clr>
            <a:srgbClr val="A4A3A4"/>
          </p15:clr>
        </p15:guide>
        <p15:guide id="4" orient="horz" pos="5348">
          <p15:clr>
            <a:srgbClr val="A4A3A4"/>
          </p15:clr>
        </p15:guide>
        <p15:guide id="5" orient="horz" pos="5470">
          <p15:clr>
            <a:srgbClr val="A4A3A4"/>
          </p15:clr>
        </p15:guide>
        <p15:guide id="6" orient="horz" pos="1620">
          <p15:clr>
            <a:srgbClr val="A4A3A4"/>
          </p15:clr>
        </p15:guide>
        <p15:guide id="7" orient="horz" pos="1531">
          <p15:clr>
            <a:srgbClr val="A4A3A4"/>
          </p15:clr>
        </p15:guide>
        <p15:guide id="8" orient="horz" pos="3563">
          <p15:clr>
            <a:srgbClr val="A4A3A4"/>
          </p15:clr>
        </p15:guide>
        <p15:guide id="9" orient="horz" pos="2880">
          <p15:clr>
            <a:srgbClr val="A4A3A4"/>
          </p15:clr>
        </p15:guide>
        <p15:guide id="10" pos="5710">
          <p15:clr>
            <a:srgbClr val="A4A3A4"/>
          </p15:clr>
        </p15:guide>
        <p15:guide id="11" pos="3836">
          <p15:clr>
            <a:srgbClr val="A4A3A4"/>
          </p15:clr>
        </p15:guide>
        <p15:guide id="12" pos="230">
          <p15:clr>
            <a:srgbClr val="A4A3A4"/>
          </p15:clr>
        </p15:guide>
        <p15:guide id="13" pos="9442">
          <p15:clr>
            <a:srgbClr val="A4A3A4"/>
          </p15:clr>
        </p15:guide>
        <p15:guide id="14" pos="1969">
          <p15:clr>
            <a:srgbClr val="A4A3A4"/>
          </p15:clr>
        </p15:guide>
        <p15:guide id="15" pos="7687">
          <p15:clr>
            <a:srgbClr val="A4A3A4"/>
          </p15:clr>
        </p15:guide>
        <p15:guide id="16" pos="2088">
          <p15:clr>
            <a:srgbClr val="A4A3A4"/>
          </p15:clr>
        </p15:guide>
        <p15:guide id="17" pos="3940">
          <p15:clr>
            <a:srgbClr val="A4A3A4"/>
          </p15:clr>
        </p15:guide>
        <p15:guide id="18" pos="5825">
          <p15:clr>
            <a:srgbClr val="A4A3A4"/>
          </p15:clr>
        </p15:guide>
        <p15:guide id="19" pos="7586">
          <p15:clr>
            <a:srgbClr val="A4A3A4"/>
          </p15:clr>
        </p15:guide>
        <p15:guide id="20" pos="9534">
          <p15:clr>
            <a:srgbClr val="A4A3A4"/>
          </p15:clr>
        </p15:guide>
        <p15:guide id="21" pos="11287">
          <p15:clr>
            <a:srgbClr val="A4A3A4"/>
          </p15:clr>
        </p15:guide>
        <p15:guide id="22" pos="493">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1E2"/>
    <a:srgbClr val="072B61"/>
    <a:srgbClr val="7FBA00"/>
    <a:srgbClr val="FF8C00"/>
    <a:srgbClr val="FA6800"/>
    <a:srgbClr val="FFC211"/>
    <a:srgbClr val="FF0000"/>
    <a:srgbClr val="00AFEF"/>
    <a:srgbClr val="6600FF"/>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94671" autoAdjust="0"/>
  </p:normalViewPr>
  <p:slideViewPr>
    <p:cSldViewPr snapToGrid="0">
      <p:cViewPr>
        <p:scale>
          <a:sx n="48" d="100"/>
          <a:sy n="48" d="100"/>
        </p:scale>
        <p:origin x="-732" y="-90"/>
      </p:cViewPr>
      <p:guideLst>
        <p:guide orient="horz" pos="221"/>
        <p:guide orient="horz" pos="6257"/>
        <p:guide orient="horz" pos="3461"/>
        <p:guide orient="horz" pos="5348"/>
        <p:guide orient="horz" pos="5470"/>
        <p:guide orient="horz" pos="1620"/>
        <p:guide orient="horz" pos="1531"/>
        <p:guide orient="horz" pos="3563"/>
        <p:guide orient="horz" pos="2880"/>
        <p:guide pos="5710"/>
        <p:guide pos="3836"/>
        <p:guide pos="230"/>
        <p:guide pos="9442"/>
        <p:guide pos="1969"/>
        <p:guide pos="7687"/>
        <p:guide pos="2088"/>
        <p:guide pos="3940"/>
        <p:guide pos="5825"/>
        <p:guide pos="7586"/>
        <p:guide pos="9534"/>
        <p:guide pos="11287"/>
        <p:guide pos="493"/>
      </p:guideLst>
    </p:cSldViewPr>
  </p:slideViewPr>
  <p:notesTextViewPr>
    <p:cViewPr>
      <p:scale>
        <a:sx n="100" d="100"/>
        <a:sy n="100" d="100"/>
      </p:scale>
      <p:origin x="0" y="0"/>
    </p:cViewPr>
  </p:notesTextViewPr>
  <p:sorterViewPr>
    <p:cViewPr>
      <p:scale>
        <a:sx n="100" d="100"/>
        <a:sy n="100" d="100"/>
      </p:scale>
      <p:origin x="0" y="-1806"/>
    </p:cViewPr>
  </p:sorterViewPr>
  <p:notesViewPr>
    <p:cSldViewPr snapToGrid="0" showGuides="1">
      <p:cViewPr varScale="1">
        <p:scale>
          <a:sx n="52" d="100"/>
          <a:sy n="52" d="100"/>
        </p:scale>
        <p:origin x="-2886" y="-96"/>
      </p:cViewPr>
      <p:guideLst>
        <p:guide orient="horz" pos="2928"/>
        <p:guide pos="2168"/>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1C3F5198-D814-4F07-A84F-942E63C84983}" type="datetimeFigureOut">
              <a:rPr lang="en-US" smtClean="0">
                <a:latin typeface="Segoe UI" pitchFamily="34" charset="0"/>
              </a:rPr>
              <a:pPr/>
              <a:t>2/26/2014</a:t>
            </a:fld>
            <a:endParaRPr lang="en-US" dirty="0">
              <a:latin typeface="Segoe UI" pitchFamily="34" charset="0"/>
            </a:endParaRPr>
          </a:p>
        </p:txBody>
      </p:sp>
      <p:sp>
        <p:nvSpPr>
          <p:cNvPr id="4" name="Footer Placeholder 3"/>
          <p:cNvSpPr>
            <a:spLocks noGrp="1"/>
          </p:cNvSpPr>
          <p:nvPr>
            <p:ph type="ftr" sz="quarter" idx="2"/>
          </p:nvPr>
        </p:nvSpPr>
        <p:spPr>
          <a:xfrm>
            <a:off x="0" y="8829967"/>
            <a:ext cx="6270096" cy="464820"/>
          </a:xfrm>
          <a:prstGeom prst="rect">
            <a:avLst/>
          </a:prstGeom>
        </p:spPr>
        <p:txBody>
          <a:bodyPr vert="horz" lIns="92446" tIns="46223" rIns="92446" bIns="46223"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70096" y="8829967"/>
            <a:ext cx="610124" cy="464820"/>
          </a:xfrm>
          <a:prstGeom prst="rect">
            <a:avLst/>
          </a:prstGeom>
        </p:spPr>
        <p:txBody>
          <a:bodyPr vert="horz" lIns="92446" tIns="46223" rIns="92446" bIns="46223"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
        <p:nvSpPr>
          <p:cNvPr id="8"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defPPr>
              <a:defRPr lang="en-US"/>
            </a:defPPr>
            <a:lvl1pPr marL="0" algn="l" defTabSz="693594" rtl="0" eaLnBrk="1" latinLnBrk="0" hangingPunct="1">
              <a:defRPr sz="1400" kern="1200">
                <a:solidFill>
                  <a:schemeClr val="tx1"/>
                </a:solidFill>
                <a:latin typeface="+mn-lt"/>
                <a:ea typeface="+mn-ea"/>
                <a:cs typeface="+mn-cs"/>
              </a:defRPr>
            </a:lvl1pPr>
            <a:lvl2pPr marL="346797" algn="l" defTabSz="693594" rtl="0" eaLnBrk="1" latinLnBrk="0" hangingPunct="1">
              <a:defRPr sz="1400" kern="1200">
                <a:solidFill>
                  <a:schemeClr val="tx1"/>
                </a:solidFill>
                <a:latin typeface="+mn-lt"/>
                <a:ea typeface="+mn-ea"/>
                <a:cs typeface="+mn-cs"/>
              </a:defRPr>
            </a:lvl2pPr>
            <a:lvl3pPr marL="693594" algn="l" defTabSz="693594" rtl="0" eaLnBrk="1" latinLnBrk="0" hangingPunct="1">
              <a:defRPr sz="1400" kern="1200">
                <a:solidFill>
                  <a:schemeClr val="tx1"/>
                </a:solidFill>
                <a:latin typeface="+mn-lt"/>
                <a:ea typeface="+mn-ea"/>
                <a:cs typeface="+mn-cs"/>
              </a:defRPr>
            </a:lvl3pPr>
            <a:lvl4pPr marL="1040390" algn="l" defTabSz="693594" rtl="0" eaLnBrk="1" latinLnBrk="0" hangingPunct="1">
              <a:defRPr sz="1400" kern="1200">
                <a:solidFill>
                  <a:schemeClr val="tx1"/>
                </a:solidFill>
                <a:latin typeface="+mn-lt"/>
                <a:ea typeface="+mn-ea"/>
                <a:cs typeface="+mn-cs"/>
              </a:defRPr>
            </a:lvl4pPr>
            <a:lvl5pPr marL="1387187" algn="l" defTabSz="693594" rtl="0" eaLnBrk="1" latinLnBrk="0" hangingPunct="1">
              <a:defRPr sz="1400" kern="1200">
                <a:solidFill>
                  <a:schemeClr val="tx1"/>
                </a:solidFill>
                <a:latin typeface="+mn-lt"/>
                <a:ea typeface="+mn-ea"/>
                <a:cs typeface="+mn-cs"/>
              </a:defRPr>
            </a:lvl5pPr>
            <a:lvl6pPr marL="1733984" algn="l" defTabSz="693594" rtl="0" eaLnBrk="1" latinLnBrk="0" hangingPunct="1">
              <a:defRPr sz="1400" kern="1200">
                <a:solidFill>
                  <a:schemeClr val="tx1"/>
                </a:solidFill>
                <a:latin typeface="+mn-lt"/>
                <a:ea typeface="+mn-ea"/>
                <a:cs typeface="+mn-cs"/>
              </a:defRPr>
            </a:lvl6pPr>
            <a:lvl7pPr marL="2080780" algn="l" defTabSz="693594" rtl="0" eaLnBrk="1" latinLnBrk="0" hangingPunct="1">
              <a:defRPr sz="1400" kern="1200">
                <a:solidFill>
                  <a:schemeClr val="tx1"/>
                </a:solidFill>
                <a:latin typeface="+mn-lt"/>
                <a:ea typeface="+mn-ea"/>
                <a:cs typeface="+mn-cs"/>
              </a:defRPr>
            </a:lvl7pPr>
            <a:lvl8pPr marL="2427577" algn="l" defTabSz="693594" rtl="0" eaLnBrk="1" latinLnBrk="0" hangingPunct="1">
              <a:defRPr sz="1400" kern="1200">
                <a:solidFill>
                  <a:schemeClr val="tx1"/>
                </a:solidFill>
                <a:latin typeface="+mn-lt"/>
                <a:ea typeface="+mn-ea"/>
                <a:cs typeface="+mn-cs"/>
              </a:defRPr>
            </a:lvl8pPr>
            <a:lvl9pPr marL="2774374" algn="l" defTabSz="693594"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7C3FBCD4-166E-446F-AF18-7D4A0CF9AEF6}" type="datetimeFigureOut">
              <a:rPr lang="en-US" smtClean="0"/>
              <a:pPr/>
              <a:t>2/26/2014</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193632" cy="464820"/>
          </a:xfrm>
          <a:prstGeom prst="rect">
            <a:avLst/>
          </a:prstGeom>
        </p:spPr>
        <p:txBody>
          <a:bodyPr vert="horz" lIns="92446" tIns="46223" rIns="92446" bIns="46223"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93631" y="8829967"/>
            <a:ext cx="686589" cy="464820"/>
          </a:xfrm>
          <a:prstGeom prst="rect">
            <a:avLst/>
          </a:prstGeom>
        </p:spPr>
        <p:txBody>
          <a:bodyPr vert="horz" lIns="92446" tIns="46223" rIns="92446" bIns="46223" rtlCol="0" anchor="b"/>
          <a:lstStyle>
            <a:lvl1pPr algn="r">
              <a:defRPr sz="1200">
                <a:latin typeface="Segoe UI" pitchFamily="34" charset="0"/>
              </a:defRPr>
            </a:lvl1pPr>
          </a:lstStyle>
          <a:p>
            <a:fld id="{8B263312-38AA-4E1E-B2B5-0F8F122B24FE}" type="slidenum">
              <a:rPr lang="en-US" smtClean="0"/>
              <a:pPr/>
              <a:t>‹#›</a:t>
            </a:fld>
            <a:endParaRPr lang="en-US" dirty="0"/>
          </a:p>
        </p:txBody>
      </p:sp>
      <p:sp>
        <p:nvSpPr>
          <p:cNvPr id="9"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defPPr>
              <a:defRPr lang="en-US"/>
            </a:defPPr>
            <a:lvl1pPr marL="0" algn="l" defTabSz="693594" rtl="0" eaLnBrk="1" latinLnBrk="0" hangingPunct="1">
              <a:defRPr sz="1400" kern="1200">
                <a:solidFill>
                  <a:schemeClr val="tx1"/>
                </a:solidFill>
                <a:latin typeface="+mn-lt"/>
                <a:ea typeface="+mn-ea"/>
                <a:cs typeface="+mn-cs"/>
              </a:defRPr>
            </a:lvl1pPr>
            <a:lvl2pPr marL="346797" algn="l" defTabSz="693594" rtl="0" eaLnBrk="1" latinLnBrk="0" hangingPunct="1">
              <a:defRPr sz="1400" kern="1200">
                <a:solidFill>
                  <a:schemeClr val="tx1"/>
                </a:solidFill>
                <a:latin typeface="+mn-lt"/>
                <a:ea typeface="+mn-ea"/>
                <a:cs typeface="+mn-cs"/>
              </a:defRPr>
            </a:lvl2pPr>
            <a:lvl3pPr marL="693594" algn="l" defTabSz="693594" rtl="0" eaLnBrk="1" latinLnBrk="0" hangingPunct="1">
              <a:defRPr sz="1400" kern="1200">
                <a:solidFill>
                  <a:schemeClr val="tx1"/>
                </a:solidFill>
                <a:latin typeface="+mn-lt"/>
                <a:ea typeface="+mn-ea"/>
                <a:cs typeface="+mn-cs"/>
              </a:defRPr>
            </a:lvl3pPr>
            <a:lvl4pPr marL="1040390" algn="l" defTabSz="693594" rtl="0" eaLnBrk="1" latinLnBrk="0" hangingPunct="1">
              <a:defRPr sz="1400" kern="1200">
                <a:solidFill>
                  <a:schemeClr val="tx1"/>
                </a:solidFill>
                <a:latin typeface="+mn-lt"/>
                <a:ea typeface="+mn-ea"/>
                <a:cs typeface="+mn-cs"/>
              </a:defRPr>
            </a:lvl4pPr>
            <a:lvl5pPr marL="1387187" algn="l" defTabSz="693594" rtl="0" eaLnBrk="1" latinLnBrk="0" hangingPunct="1">
              <a:defRPr sz="1400" kern="1200">
                <a:solidFill>
                  <a:schemeClr val="tx1"/>
                </a:solidFill>
                <a:latin typeface="+mn-lt"/>
                <a:ea typeface="+mn-ea"/>
                <a:cs typeface="+mn-cs"/>
              </a:defRPr>
            </a:lvl5pPr>
            <a:lvl6pPr marL="1733984" algn="l" defTabSz="693594" rtl="0" eaLnBrk="1" latinLnBrk="0" hangingPunct="1">
              <a:defRPr sz="1400" kern="1200">
                <a:solidFill>
                  <a:schemeClr val="tx1"/>
                </a:solidFill>
                <a:latin typeface="+mn-lt"/>
                <a:ea typeface="+mn-ea"/>
                <a:cs typeface="+mn-cs"/>
              </a:defRPr>
            </a:lvl6pPr>
            <a:lvl7pPr marL="2080780" algn="l" defTabSz="693594" rtl="0" eaLnBrk="1" latinLnBrk="0" hangingPunct="1">
              <a:defRPr sz="1400" kern="1200">
                <a:solidFill>
                  <a:schemeClr val="tx1"/>
                </a:solidFill>
                <a:latin typeface="+mn-lt"/>
                <a:ea typeface="+mn-ea"/>
                <a:cs typeface="+mn-cs"/>
              </a:defRPr>
            </a:lvl7pPr>
            <a:lvl8pPr marL="2427577" algn="l" defTabSz="693594" rtl="0" eaLnBrk="1" latinLnBrk="0" hangingPunct="1">
              <a:defRPr sz="1400" kern="1200">
                <a:solidFill>
                  <a:schemeClr val="tx1"/>
                </a:solidFill>
                <a:latin typeface="+mn-lt"/>
                <a:ea typeface="+mn-ea"/>
                <a:cs typeface="+mn-cs"/>
              </a:defRPr>
            </a:lvl8pPr>
            <a:lvl9pPr marL="2774374" algn="l" defTabSz="693594"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1371727" rtl="0" eaLnBrk="1" latinLnBrk="0" hangingPunct="1">
      <a:lnSpc>
        <a:spcPct val="90000"/>
      </a:lnSpc>
      <a:spcAft>
        <a:spcPts val="500"/>
      </a:spcAft>
      <a:defRPr sz="1400" kern="1200">
        <a:solidFill>
          <a:schemeClr val="tx1"/>
        </a:solidFill>
        <a:latin typeface="Segoe UI" pitchFamily="34" charset="0"/>
        <a:ea typeface="+mn-ea"/>
        <a:cs typeface="+mn-cs"/>
      </a:defRPr>
    </a:lvl1pPr>
    <a:lvl2pPr marL="319514" indent="-158765"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2pPr>
    <a:lvl3pPr marL="492171" indent="-172658"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3pPr>
    <a:lvl4pPr marL="724366" indent="-220286"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4pPr>
    <a:lvl5pPr marL="922821" indent="-172658"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5pPr>
    <a:lvl6pPr marL="3429321" algn="l" defTabSz="1371727" rtl="0" eaLnBrk="1" latinLnBrk="0" hangingPunct="1">
      <a:defRPr sz="1800" kern="1200">
        <a:solidFill>
          <a:schemeClr val="tx1"/>
        </a:solidFill>
        <a:latin typeface="+mn-lt"/>
        <a:ea typeface="+mn-ea"/>
        <a:cs typeface="+mn-cs"/>
      </a:defRPr>
    </a:lvl6pPr>
    <a:lvl7pPr marL="4115184" algn="l" defTabSz="1371727" rtl="0" eaLnBrk="1" latinLnBrk="0" hangingPunct="1">
      <a:defRPr sz="1800" kern="1200">
        <a:solidFill>
          <a:schemeClr val="tx1"/>
        </a:solidFill>
        <a:latin typeface="+mn-lt"/>
        <a:ea typeface="+mn-ea"/>
        <a:cs typeface="+mn-cs"/>
      </a:defRPr>
    </a:lvl7pPr>
    <a:lvl8pPr marL="4801048" algn="l" defTabSz="1371727" rtl="0" eaLnBrk="1" latinLnBrk="0" hangingPunct="1">
      <a:defRPr sz="1800" kern="1200">
        <a:solidFill>
          <a:schemeClr val="tx1"/>
        </a:solidFill>
        <a:latin typeface="+mn-lt"/>
        <a:ea typeface="+mn-ea"/>
        <a:cs typeface="+mn-cs"/>
      </a:defRPr>
    </a:lvl8pPr>
    <a:lvl9pPr marL="5486912" algn="l" defTabSz="1371727"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846530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600" b="0" dirty="0">
              <a:latin typeface="+mn-lt"/>
            </a:endParaRPr>
          </a:p>
        </p:txBody>
      </p:sp>
      <p:sp>
        <p:nvSpPr>
          <p:cNvPr id="4" name="Slide Number Placeholder 3"/>
          <p:cNvSpPr>
            <a:spLocks noGrp="1"/>
          </p:cNvSpPr>
          <p:nvPr>
            <p:ph type="sldNum" sz="quarter" idx="10"/>
          </p:nvPr>
        </p:nvSpPr>
        <p:spPr/>
        <p:txBody>
          <a:bodyPr/>
          <a:lstStyle/>
          <a:p>
            <a:fld id="{710C82ED-B90A-4BCF-8BA0-B68A3134E46D}"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864232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32500" lnSpcReduction="20000"/>
          </a:bodyPr>
          <a:lstStyle/>
          <a:p>
            <a:r>
              <a:rPr lang="en-US" sz="1000" b="1" dirty="0" smtClean="0"/>
              <a:t>Microsoft Dynamics</a:t>
            </a:r>
            <a:r>
              <a:rPr lang="en-US" sz="1000" b="1" baseline="0" dirty="0" smtClean="0"/>
              <a:t> AX 2012 R2 - HCM</a:t>
            </a:r>
            <a:endParaRPr lang="en-US" sz="1000" b="1" dirty="0" smtClean="0"/>
          </a:p>
          <a:p>
            <a:endParaRPr lang="en-US" sz="1000" b="1" dirty="0" smtClean="0"/>
          </a:p>
          <a:p>
            <a:r>
              <a:rPr lang="en-US" sz="1000" b="1" dirty="0" smtClean="0"/>
              <a:t>Drive HR Impact (Core HRMS)</a:t>
            </a:r>
          </a:p>
          <a:p>
            <a:pPr marL="173336" indent="-173336">
              <a:buFont typeface="Arial" pitchFamily="34" charset="0"/>
              <a:buChar char="•"/>
            </a:pPr>
            <a:r>
              <a:rPr lang="en-US" sz="1000" dirty="0" smtClean="0"/>
              <a:t>Personnel Actions and Workflow</a:t>
            </a:r>
          </a:p>
          <a:p>
            <a:pPr marL="388660" lvl="1" indent="-173336"/>
            <a:r>
              <a:rPr lang="en-US" sz="1000" dirty="0" smtClean="0"/>
              <a:t>Users will be given the option to configure AX to require a more formal way to create new positions and edit positions, with the additional option of AX Workflow as part of the formal action, plus a way to view a history of actions in HR.</a:t>
            </a:r>
          </a:p>
          <a:p>
            <a:pPr marL="388660" lvl="1" indent="-173336"/>
            <a:r>
              <a:rPr lang="en-US" sz="1000" dirty="0" smtClean="0"/>
              <a:t>For creating one position or multiple positions</a:t>
            </a:r>
          </a:p>
          <a:p>
            <a:pPr marL="388660" lvl="1" indent="-173336"/>
            <a:r>
              <a:rPr lang="en-US" sz="1000" dirty="0" smtClean="0"/>
              <a:t>For editing position fields, except the position worker assignment field.  You can multi-select positions to edit and then edit multiple fields on the position.</a:t>
            </a:r>
          </a:p>
          <a:p>
            <a:pPr marL="173336" indent="-173336">
              <a:buFont typeface="Arial" pitchFamily="34" charset="0"/>
              <a:buChar char="•"/>
            </a:pPr>
            <a:r>
              <a:rPr lang="en-US" sz="1000" dirty="0" smtClean="0"/>
              <a:t>Position Budgeting</a:t>
            </a:r>
          </a:p>
          <a:p>
            <a:pPr marL="388660" lvl="1" indent="-173336"/>
            <a:r>
              <a:rPr lang="en-US" sz="1000" dirty="0" smtClean="0"/>
              <a:t>Tracking of Budget/Cost information in HR - for Position Salary Budget and Position Expended/Position benefit budgets (via Position budget grid)</a:t>
            </a:r>
          </a:p>
          <a:p>
            <a:pPr marL="388660" lvl="1" indent="-173336"/>
            <a:r>
              <a:rPr lang="en-US" sz="1000" dirty="0" smtClean="0"/>
              <a:t>Ability to create a staging environment for planning next years budget prior to integration with Budget planning.</a:t>
            </a:r>
          </a:p>
          <a:p>
            <a:pPr marL="388660" lvl="1" indent="-173336"/>
            <a:r>
              <a:rPr lang="en-US" sz="1000" dirty="0" smtClean="0"/>
              <a:t>Integration to budgeting solution (via Budget plan generation- Generate from position forecasting)</a:t>
            </a:r>
          </a:p>
          <a:p>
            <a:pPr marL="388660" lvl="1" indent="-173336"/>
            <a:r>
              <a:rPr lang="en-US" sz="1000" dirty="0" smtClean="0"/>
              <a:t>Expand on Dimension functionality for integration to budget control (by allowing the budget for a position to be split by more than one position)</a:t>
            </a:r>
          </a:p>
          <a:p>
            <a:pPr marL="388660" lvl="1" indent="-173336"/>
            <a:r>
              <a:rPr lang="en-US" sz="1000" dirty="0" smtClean="0"/>
              <a:t>Budget generation from position forecasting will generate budget plan lines that will support the ability to:</a:t>
            </a:r>
          </a:p>
          <a:p>
            <a:pPr marL="505015" lvl="2" indent="-173336"/>
            <a:r>
              <a:rPr lang="en-US" sz="1000" dirty="0" smtClean="0"/>
              <a:t>View and modify the results of multiple forecasts in budget plan scenarios in Budget planning</a:t>
            </a:r>
          </a:p>
          <a:p>
            <a:pPr marL="505015" lvl="2" indent="-173336"/>
            <a:r>
              <a:rPr lang="en-US" sz="1000" dirty="0" smtClean="0"/>
              <a:t>View and modify budgeted information by budget period</a:t>
            </a:r>
          </a:p>
          <a:p>
            <a:pPr marL="388660" lvl="1" indent="-173336"/>
            <a:r>
              <a:rPr lang="en-US" sz="1000" dirty="0" smtClean="0"/>
              <a:t>Approved plan amounts are used to create budget register entries in Dynamics AX budget control which then provides the user with the ability to:</a:t>
            </a:r>
          </a:p>
          <a:p>
            <a:pPr marL="661493" lvl="3" indent="-173336"/>
            <a:r>
              <a:rPr lang="en-US" sz="1000" dirty="0" smtClean="0"/>
              <a:t>View budget to actuals for salaries and benefits using Budget control statistics</a:t>
            </a:r>
          </a:p>
          <a:p>
            <a:pPr marL="661493" lvl="3" indent="-173336"/>
            <a:r>
              <a:rPr lang="en-US" sz="1000" dirty="0" smtClean="0"/>
              <a:t>View budget to actuals by position when position is used as a financial dimension</a:t>
            </a:r>
          </a:p>
          <a:p>
            <a:pPr marL="173336" indent="-173336">
              <a:buFont typeface="Arial" pitchFamily="34" charset="0"/>
              <a:buChar char="•"/>
            </a:pPr>
            <a:r>
              <a:rPr lang="en-US" sz="1000" dirty="0" smtClean="0"/>
              <a:t>Maintain Positions</a:t>
            </a:r>
          </a:p>
          <a:p>
            <a:pPr marL="388660" lvl="1" indent="-173336"/>
            <a:r>
              <a:rPr lang="en-US" sz="1000" dirty="0" smtClean="0"/>
              <a:t>Copy an existing position as a way to Mass create positions</a:t>
            </a:r>
          </a:p>
          <a:p>
            <a:pPr marL="388660" lvl="1" indent="-173336"/>
            <a:r>
              <a:rPr lang="en-US" sz="1000" dirty="0" smtClean="0"/>
              <a:t>Mass edit position attributes which includes the ability to Mass expire positions</a:t>
            </a:r>
          </a:p>
          <a:p>
            <a:pPr marL="388660" lvl="1" indent="-173336"/>
            <a:r>
              <a:rPr lang="en-US" sz="1000" dirty="0" smtClean="0"/>
              <a:t>Mass terminate workers</a:t>
            </a:r>
          </a:p>
          <a:p>
            <a:pPr marL="388660" lvl="1" indent="-173336"/>
            <a:r>
              <a:rPr lang="en-US" sz="1000" dirty="0" smtClean="0"/>
              <a:t>Add a means to "freeze" or block worker assignments to a position (adding a Available for assignment </a:t>
            </a:r>
            <a:r>
              <a:rPr lang="en-US" sz="1000" dirty="0" err="1" smtClean="0"/>
              <a:t>datetime</a:t>
            </a:r>
            <a:r>
              <a:rPr lang="en-US" sz="1000" dirty="0" smtClean="0"/>
              <a:t> field)</a:t>
            </a:r>
          </a:p>
          <a:p>
            <a:pPr marL="173336" indent="-173336">
              <a:buFont typeface="Arial" pitchFamily="34" charset="0"/>
              <a:buChar char="•"/>
            </a:pPr>
            <a:r>
              <a:rPr lang="en-US" sz="1000" dirty="0" smtClean="0"/>
              <a:t>Benefits Eligibility</a:t>
            </a:r>
          </a:p>
          <a:p>
            <a:pPr marL="388660" lvl="1" indent="-173336"/>
            <a:r>
              <a:rPr lang="en-US" sz="1000" dirty="0" smtClean="0"/>
              <a:t>Provides an eligibility engine for Benefits. Employees will be eligible for a set of benefits based on the rules of this engine.</a:t>
            </a:r>
          </a:p>
          <a:p>
            <a:pPr marL="388660" lvl="1" indent="-173336"/>
            <a:r>
              <a:rPr lang="en-US" sz="1000" dirty="0" smtClean="0"/>
              <a:t>Accessing and exercising benefit eligibility rules to determine worker eligibility</a:t>
            </a:r>
          </a:p>
          <a:p>
            <a:pPr marL="173336" indent="-173336" defTabSz="924421">
              <a:spcAft>
                <a:spcPts val="337"/>
              </a:spcAft>
              <a:buFont typeface="Arial" pitchFamily="34" charset="0"/>
              <a:buChar char="•"/>
              <a:defRPr/>
            </a:pPr>
            <a:r>
              <a:rPr lang="en-US" sz="1000" dirty="0" smtClean="0"/>
              <a:t>Screenings</a:t>
            </a:r>
          </a:p>
          <a:p>
            <a:pPr marL="388660" lvl="1" indent="-173336" defTabSz="924421">
              <a:spcAft>
                <a:spcPts val="337"/>
              </a:spcAft>
              <a:defRPr/>
            </a:pPr>
            <a:r>
              <a:rPr lang="en-US" sz="1000" dirty="0" smtClean="0"/>
              <a:t>Screening types like drug or medical, can be setup and associated to Jobs.  Results recorded for the worker and can setup as reoccurring so it auto sets up the next screening.</a:t>
            </a:r>
          </a:p>
          <a:p>
            <a:pPr marL="173336" indent="-173336">
              <a:buFont typeface="Arial" pitchFamily="34" charset="0"/>
              <a:buChar char="•"/>
            </a:pPr>
            <a:r>
              <a:rPr lang="en-US" sz="1000" dirty="0" smtClean="0"/>
              <a:t>Enhanced Role Centers</a:t>
            </a:r>
          </a:p>
          <a:p>
            <a:pPr marL="388660" lvl="1" indent="-173336"/>
            <a:r>
              <a:rPr lang="en-US" sz="1000" dirty="0" smtClean="0"/>
              <a:t>Role Center for HR Manager where you could get Injury &amp; Illness Incidents for the month, year, and last year</a:t>
            </a:r>
          </a:p>
          <a:p>
            <a:pPr marL="388660" lvl="1" indent="-173336"/>
            <a:r>
              <a:rPr lang="en-US" sz="1000" dirty="0" smtClean="0"/>
              <a:t>Or Staffing Manager, where you could see Average days to Recruit for each Department or Applicants by Source</a:t>
            </a:r>
          </a:p>
          <a:p>
            <a:pPr marL="388660" lvl="1" indent="-173336"/>
            <a:r>
              <a:rPr lang="en-US" sz="1000" dirty="0" smtClean="0"/>
              <a:t>And Training and Development Manager, where you could see information about Open Courses or how many people have taken a particular course</a:t>
            </a:r>
          </a:p>
          <a:p>
            <a:pPr marL="173336" indent="-173336">
              <a:buFont typeface="Arial" pitchFamily="34" charset="0"/>
              <a:buChar char="•"/>
            </a:pPr>
            <a:r>
              <a:rPr lang="en-US" sz="1000" dirty="0" smtClean="0"/>
              <a:t>U.S. Payroll</a:t>
            </a:r>
          </a:p>
          <a:p>
            <a:pPr marL="496365" lvl="1" indent="-173336"/>
            <a:r>
              <a:rPr lang="en-US" sz="1000" dirty="0" smtClean="0"/>
              <a:t>Including HR and Payroll integration</a:t>
            </a:r>
          </a:p>
          <a:p>
            <a:pPr marL="496365" lvl="1" indent="-173336"/>
            <a:r>
              <a:rPr lang="en-US" sz="1000" dirty="0" smtClean="0"/>
              <a:t>Ceridian Tax Filing Service</a:t>
            </a:r>
          </a:p>
          <a:p>
            <a:endParaRPr lang="en-US" sz="1000" dirty="0" smtClean="0"/>
          </a:p>
          <a:p>
            <a:r>
              <a:rPr lang="en-US" sz="1000" b="1" dirty="0" smtClean="0"/>
              <a:t>Manage Talent (Talent Management)</a:t>
            </a:r>
          </a:p>
          <a:p>
            <a:pPr marL="173336" indent="-173336">
              <a:buFont typeface="Arial" pitchFamily="34" charset="0"/>
              <a:buChar char="•"/>
            </a:pPr>
            <a:r>
              <a:rPr lang="en-US" sz="1000" dirty="0" smtClean="0"/>
              <a:t>Tests and Qualifications</a:t>
            </a:r>
          </a:p>
          <a:p>
            <a:pPr marL="388660" lvl="1" indent="-173336" defTabSz="924421">
              <a:spcAft>
                <a:spcPts val="337"/>
              </a:spcAft>
              <a:defRPr/>
            </a:pPr>
            <a:r>
              <a:rPr lang="en-US" sz="1000" dirty="0" smtClean="0"/>
              <a:t>Setup of Qualification Test Types, which would be added as defaults on Job and Position, and carried into Recruitment process; i.e., required Tests &amp; minimum scores</a:t>
            </a:r>
          </a:p>
          <a:p>
            <a:pPr marL="173336" indent="-173336">
              <a:buFont typeface="Arial" pitchFamily="34" charset="0"/>
              <a:buChar char="•"/>
            </a:pPr>
            <a:r>
              <a:rPr lang="en-US" sz="1000" dirty="0" smtClean="0"/>
              <a:t>Compensation</a:t>
            </a:r>
          </a:p>
          <a:p>
            <a:pPr marL="388660" lvl="1" indent="-173336"/>
            <a:r>
              <a:rPr lang="en-US" sz="1000" dirty="0" smtClean="0"/>
              <a:t>Enable mass adjustments of compensation structures</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94708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931942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93782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lIns="91435" tIns="45718" rIns="91435" bIns="45718">
            <a:normAutofit/>
          </a:bodyPr>
          <a:lstStyle/>
          <a:p>
            <a:pPr marL="0" indent="0">
              <a:buFont typeface="Arial" pitchFamily="34" charset="0"/>
              <a:buNone/>
            </a:pPr>
            <a:endParaRPr lang="en-US" b="1" baseline="0" dirty="0" smtClean="0"/>
          </a:p>
        </p:txBody>
      </p:sp>
    </p:spTree>
    <p:extLst>
      <p:ext uri="{BB962C8B-B14F-4D97-AF65-F5344CB8AC3E}">
        <p14:creationId xmlns:p14="http://schemas.microsoft.com/office/powerpoint/2010/main" val="34514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10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1F2303E9-DC9C-42B8-AFB6-C7EA4F81EE0D}" type="slidenum">
              <a:rPr lang="en-US" smtClean="0"/>
              <a:pPr/>
              <a:t>4</a:t>
            </a:fld>
            <a:endParaRPr lang="en-US" dirty="0"/>
          </a:p>
        </p:txBody>
      </p:sp>
    </p:spTree>
    <p:extLst>
      <p:ext uri="{BB962C8B-B14F-4D97-AF65-F5344CB8AC3E}">
        <p14:creationId xmlns:p14="http://schemas.microsoft.com/office/powerpoint/2010/main" val="352903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93782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32500" lnSpcReduction="20000"/>
          </a:bodyPr>
          <a:lstStyle/>
          <a:p>
            <a:r>
              <a:rPr lang="en-US" sz="1000" b="1" dirty="0" smtClean="0"/>
              <a:t>Microsoft Dynamics</a:t>
            </a:r>
            <a:r>
              <a:rPr lang="en-US" sz="1000" b="1" baseline="0" dirty="0" smtClean="0"/>
              <a:t> AX 2012 R2 - HCM</a:t>
            </a:r>
            <a:endParaRPr lang="en-US" sz="1000" b="1" dirty="0" smtClean="0"/>
          </a:p>
          <a:p>
            <a:endParaRPr lang="en-US" sz="1000" b="1" dirty="0" smtClean="0"/>
          </a:p>
          <a:p>
            <a:r>
              <a:rPr lang="en-US" sz="1000" b="1" dirty="0" smtClean="0"/>
              <a:t>Drive HR Impact (Core HRMS)</a:t>
            </a:r>
          </a:p>
          <a:p>
            <a:pPr marL="173336" indent="-173336">
              <a:buFont typeface="Arial" pitchFamily="34" charset="0"/>
              <a:buChar char="•"/>
            </a:pPr>
            <a:r>
              <a:rPr lang="en-US" sz="1000" dirty="0" smtClean="0"/>
              <a:t>Personnel Actions and Workflow</a:t>
            </a:r>
          </a:p>
          <a:p>
            <a:pPr marL="388660" lvl="1" indent="-173336"/>
            <a:r>
              <a:rPr lang="en-US" sz="1000" dirty="0" smtClean="0"/>
              <a:t>Users will be given the option to configure AX to require a more formal way to create new positions and edit positions, with the additional option of AX Workflow as part of the formal action, plus a way to view a history of actions in HR.</a:t>
            </a:r>
          </a:p>
          <a:p>
            <a:pPr marL="388660" lvl="1" indent="-173336"/>
            <a:r>
              <a:rPr lang="en-US" sz="1000" dirty="0" smtClean="0"/>
              <a:t>For creating one position or multiple positions</a:t>
            </a:r>
          </a:p>
          <a:p>
            <a:pPr marL="388660" lvl="1" indent="-173336"/>
            <a:r>
              <a:rPr lang="en-US" sz="1000" dirty="0" smtClean="0"/>
              <a:t>For editing position fields, except the position worker assignment field.  You can multi-select positions to edit and then edit multiple fields on the position.</a:t>
            </a:r>
          </a:p>
          <a:p>
            <a:pPr marL="173336" indent="-173336">
              <a:buFont typeface="Arial" pitchFamily="34" charset="0"/>
              <a:buChar char="•"/>
            </a:pPr>
            <a:r>
              <a:rPr lang="en-US" sz="1000" dirty="0" smtClean="0"/>
              <a:t>Position Budgeting</a:t>
            </a:r>
          </a:p>
          <a:p>
            <a:pPr marL="388660" lvl="1" indent="-173336"/>
            <a:r>
              <a:rPr lang="en-US" sz="1000" dirty="0" smtClean="0"/>
              <a:t>Tracking of Budget/Cost information in HR - for Position Salary Budget and Position Expended/Position benefit budgets (via Position budget grid)</a:t>
            </a:r>
          </a:p>
          <a:p>
            <a:pPr marL="388660" lvl="1" indent="-173336"/>
            <a:r>
              <a:rPr lang="en-US" sz="1000" dirty="0" smtClean="0"/>
              <a:t>Ability to create a staging environment for planning next years budget prior to integration with Budget planning.</a:t>
            </a:r>
          </a:p>
          <a:p>
            <a:pPr marL="388660" lvl="1" indent="-173336"/>
            <a:r>
              <a:rPr lang="en-US" sz="1000" dirty="0" smtClean="0"/>
              <a:t>Integration to budgeting solution (via Budget plan generation- Generate from position forecasting)</a:t>
            </a:r>
          </a:p>
          <a:p>
            <a:pPr marL="388660" lvl="1" indent="-173336"/>
            <a:r>
              <a:rPr lang="en-US" sz="1000" dirty="0" smtClean="0"/>
              <a:t>Expand on Dimension functionality for integration to budget control (by allowing the budget for a position to be split by more than one position)</a:t>
            </a:r>
          </a:p>
          <a:p>
            <a:pPr marL="388660" lvl="1" indent="-173336"/>
            <a:r>
              <a:rPr lang="en-US" sz="1000" dirty="0" smtClean="0"/>
              <a:t>Budget generation from position forecasting will generate budget plan lines that will support the ability to:</a:t>
            </a:r>
          </a:p>
          <a:p>
            <a:pPr marL="505015" lvl="2" indent="-173336"/>
            <a:r>
              <a:rPr lang="en-US" sz="1000" dirty="0" smtClean="0"/>
              <a:t>View and modify the results of multiple forecasts in budget plan scenarios in Budget planning</a:t>
            </a:r>
          </a:p>
          <a:p>
            <a:pPr marL="505015" lvl="2" indent="-173336"/>
            <a:r>
              <a:rPr lang="en-US" sz="1000" dirty="0" smtClean="0"/>
              <a:t>View and modify budgeted information by budget period</a:t>
            </a:r>
          </a:p>
          <a:p>
            <a:pPr marL="388660" lvl="1" indent="-173336"/>
            <a:r>
              <a:rPr lang="en-US" sz="1000" dirty="0" smtClean="0"/>
              <a:t>Approved plan amounts are used to create budget register entries in Dynamics AX budget control which then provides the user with the ability to:</a:t>
            </a:r>
          </a:p>
          <a:p>
            <a:pPr marL="661493" lvl="3" indent="-173336"/>
            <a:r>
              <a:rPr lang="en-US" sz="1000" dirty="0" smtClean="0"/>
              <a:t>View budget to actuals for salaries and benefits using Budget control statistics</a:t>
            </a:r>
          </a:p>
          <a:p>
            <a:pPr marL="661493" lvl="3" indent="-173336"/>
            <a:r>
              <a:rPr lang="en-US" sz="1000" dirty="0" smtClean="0"/>
              <a:t>View budget to actuals by position when position is used as a financial dimension</a:t>
            </a:r>
          </a:p>
          <a:p>
            <a:pPr marL="173336" indent="-173336">
              <a:buFont typeface="Arial" pitchFamily="34" charset="0"/>
              <a:buChar char="•"/>
            </a:pPr>
            <a:r>
              <a:rPr lang="en-US" sz="1000" dirty="0" smtClean="0"/>
              <a:t>Maintain Positions</a:t>
            </a:r>
          </a:p>
          <a:p>
            <a:pPr marL="388660" lvl="1" indent="-173336"/>
            <a:r>
              <a:rPr lang="en-US" sz="1000" dirty="0" smtClean="0"/>
              <a:t>Copy an existing position as a way to Mass create positions</a:t>
            </a:r>
          </a:p>
          <a:p>
            <a:pPr marL="388660" lvl="1" indent="-173336"/>
            <a:r>
              <a:rPr lang="en-US" sz="1000" dirty="0" smtClean="0"/>
              <a:t>Mass edit position attributes which includes the ability to Mass expire positions</a:t>
            </a:r>
          </a:p>
          <a:p>
            <a:pPr marL="388660" lvl="1" indent="-173336"/>
            <a:r>
              <a:rPr lang="en-US" sz="1000" dirty="0" smtClean="0"/>
              <a:t>Mass terminate workers</a:t>
            </a:r>
          </a:p>
          <a:p>
            <a:pPr marL="388660" lvl="1" indent="-173336"/>
            <a:r>
              <a:rPr lang="en-US" sz="1000" dirty="0" smtClean="0"/>
              <a:t>Add a means to "freeze" or block worker assignments to a position (adding a Available for assignment </a:t>
            </a:r>
            <a:r>
              <a:rPr lang="en-US" sz="1000" dirty="0" err="1" smtClean="0"/>
              <a:t>datetime</a:t>
            </a:r>
            <a:r>
              <a:rPr lang="en-US" sz="1000" dirty="0" smtClean="0"/>
              <a:t> field)</a:t>
            </a:r>
          </a:p>
          <a:p>
            <a:pPr marL="173336" indent="-173336">
              <a:buFont typeface="Arial" pitchFamily="34" charset="0"/>
              <a:buChar char="•"/>
            </a:pPr>
            <a:r>
              <a:rPr lang="en-US" sz="1000" dirty="0" smtClean="0"/>
              <a:t>Benefits Eligibility</a:t>
            </a:r>
          </a:p>
          <a:p>
            <a:pPr marL="388660" lvl="1" indent="-173336"/>
            <a:r>
              <a:rPr lang="en-US" sz="1000" dirty="0" smtClean="0"/>
              <a:t>Provides an eligibility engine for Benefits. Employees will be eligible for a set of benefits based on the rules of this engine.</a:t>
            </a:r>
          </a:p>
          <a:p>
            <a:pPr marL="388660" lvl="1" indent="-173336"/>
            <a:r>
              <a:rPr lang="en-US" sz="1000" dirty="0" smtClean="0"/>
              <a:t>Accessing and exercising benefit eligibility rules to determine worker eligibility</a:t>
            </a:r>
          </a:p>
          <a:p>
            <a:pPr marL="173336" indent="-173336" defTabSz="924421">
              <a:spcAft>
                <a:spcPts val="337"/>
              </a:spcAft>
              <a:buFont typeface="Arial" pitchFamily="34" charset="0"/>
              <a:buChar char="•"/>
              <a:defRPr/>
            </a:pPr>
            <a:r>
              <a:rPr lang="en-US" sz="1000" dirty="0" smtClean="0"/>
              <a:t>Screenings</a:t>
            </a:r>
          </a:p>
          <a:p>
            <a:pPr marL="388660" lvl="1" indent="-173336" defTabSz="924421">
              <a:spcAft>
                <a:spcPts val="337"/>
              </a:spcAft>
              <a:defRPr/>
            </a:pPr>
            <a:r>
              <a:rPr lang="en-US" sz="1000" dirty="0" smtClean="0"/>
              <a:t>Screening types like drug or medical, can be setup and associated to Jobs.  Results recorded for the worker and can setup as reoccurring so it auto sets up the next screening.</a:t>
            </a:r>
          </a:p>
          <a:p>
            <a:pPr marL="173336" indent="-173336">
              <a:buFont typeface="Arial" pitchFamily="34" charset="0"/>
              <a:buChar char="•"/>
            </a:pPr>
            <a:r>
              <a:rPr lang="en-US" sz="1000" dirty="0" smtClean="0"/>
              <a:t>Enhanced Role Centers</a:t>
            </a:r>
          </a:p>
          <a:p>
            <a:pPr marL="388660" lvl="1" indent="-173336"/>
            <a:r>
              <a:rPr lang="en-US" sz="1000" dirty="0" smtClean="0"/>
              <a:t>Role Center for HR Manager where you could get Injury &amp; Illness Incidents for the month, year, and last year</a:t>
            </a:r>
          </a:p>
          <a:p>
            <a:pPr marL="388660" lvl="1" indent="-173336"/>
            <a:r>
              <a:rPr lang="en-US" sz="1000" dirty="0" smtClean="0"/>
              <a:t>Or Staffing Manager, where you could see Average days to Recruit for each Department or Applicants by Source</a:t>
            </a:r>
          </a:p>
          <a:p>
            <a:pPr marL="388660" lvl="1" indent="-173336"/>
            <a:r>
              <a:rPr lang="en-US" sz="1000" dirty="0" smtClean="0"/>
              <a:t>And Training and Development Manager, where you could see information about Open Courses or how many people have taken a particular course</a:t>
            </a:r>
          </a:p>
          <a:p>
            <a:pPr marL="173336" indent="-173336">
              <a:buFont typeface="Arial" pitchFamily="34" charset="0"/>
              <a:buChar char="•"/>
            </a:pPr>
            <a:r>
              <a:rPr lang="en-US" sz="1000" dirty="0" smtClean="0"/>
              <a:t>U.S. Payroll</a:t>
            </a:r>
          </a:p>
          <a:p>
            <a:pPr marL="496365" lvl="1" indent="-173336"/>
            <a:r>
              <a:rPr lang="en-US" sz="1000" dirty="0" smtClean="0"/>
              <a:t>Including HR and Payroll integration</a:t>
            </a:r>
          </a:p>
          <a:p>
            <a:pPr marL="496365" lvl="1" indent="-173336"/>
            <a:r>
              <a:rPr lang="en-US" sz="1000" dirty="0" smtClean="0"/>
              <a:t>Ceridian Tax Filing Service</a:t>
            </a:r>
          </a:p>
          <a:p>
            <a:endParaRPr lang="en-US" sz="1000" dirty="0" smtClean="0"/>
          </a:p>
          <a:p>
            <a:r>
              <a:rPr lang="en-US" sz="1000" b="1" dirty="0" smtClean="0"/>
              <a:t>Manage Talent (Talent Management)</a:t>
            </a:r>
          </a:p>
          <a:p>
            <a:pPr marL="173336" indent="-173336">
              <a:buFont typeface="Arial" pitchFamily="34" charset="0"/>
              <a:buChar char="•"/>
            </a:pPr>
            <a:r>
              <a:rPr lang="en-US" sz="1000" dirty="0" smtClean="0"/>
              <a:t>Tests and Qualifications</a:t>
            </a:r>
          </a:p>
          <a:p>
            <a:pPr marL="388660" lvl="1" indent="-173336" defTabSz="924421">
              <a:spcAft>
                <a:spcPts val="337"/>
              </a:spcAft>
              <a:defRPr/>
            </a:pPr>
            <a:r>
              <a:rPr lang="en-US" sz="1000" dirty="0" smtClean="0"/>
              <a:t>Setup of Qualification Test Types, which would be added as defaults on Job and Position, and carried into Recruitment process; i.e., required Tests &amp; minimum scores</a:t>
            </a:r>
          </a:p>
          <a:p>
            <a:pPr marL="173336" indent="-173336">
              <a:buFont typeface="Arial" pitchFamily="34" charset="0"/>
              <a:buChar char="•"/>
            </a:pPr>
            <a:r>
              <a:rPr lang="en-US" sz="1000" dirty="0" smtClean="0"/>
              <a:t>Compensation</a:t>
            </a:r>
          </a:p>
          <a:p>
            <a:pPr marL="388660" lvl="1" indent="-173336"/>
            <a:r>
              <a:rPr lang="en-US" sz="1000" dirty="0" smtClean="0"/>
              <a:t>Enable mass adjustments of compensation structures</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9475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35143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edium Blue With Photo">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711925" y="5769090"/>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329510"/>
            <a:ext cx="8567255" cy="4443072"/>
          </a:xfrm>
          <a:prstGeom prst="rect">
            <a:avLst/>
          </a:prstGeom>
        </p:spPr>
      </p:pic>
    </p:spTree>
    <p:extLst>
      <p:ext uri="{BB962C8B-B14F-4D97-AF65-F5344CB8AC3E}">
        <p14:creationId xmlns:p14="http://schemas.microsoft.com/office/powerpoint/2010/main" val="3993054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1121846"/>
          </a:xfrm>
        </p:spPr>
        <p:txBody>
          <a:bodyPr/>
          <a:lstStyle>
            <a:lvl1pPr>
              <a:defRPr spc="-100"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78871" y="3200399"/>
            <a:ext cx="16727876" cy="1354217"/>
          </a:xfrm>
        </p:spPr>
        <p:txBody>
          <a:bodyPr/>
          <a:lstStyle>
            <a:lvl1pPr marL="0" indent="0">
              <a:spcBef>
                <a:spcPts val="0"/>
              </a:spcBef>
              <a:spcAft>
                <a:spcPts val="2400"/>
              </a:spcAft>
              <a:buNone/>
              <a:defRPr sz="4000" spc="-100" baseline="0">
                <a:latin typeface="Segoe UI Light" pitchFamily="34" charset="0"/>
              </a:defRPr>
            </a:lvl1pPr>
            <a:lvl2pPr marL="0" indent="0">
              <a:spcBef>
                <a:spcPts val="0"/>
              </a:spcBef>
              <a:spcAft>
                <a:spcPts val="1200"/>
              </a:spcAft>
              <a:buNone/>
              <a:defRPr sz="2800" spc="0" baseline="0"/>
            </a:lvl2pPr>
            <a:lvl3pPr marL="0" indent="0">
              <a:spcBef>
                <a:spcPts val="0"/>
              </a:spcBef>
              <a:spcAft>
                <a:spcPts val="600"/>
              </a:spcAft>
              <a:buNone/>
              <a:defRPr sz="3000"/>
            </a:lvl3pPr>
            <a:lvl4pPr marL="0" indent="0">
              <a:spcBef>
                <a:spcPts val="0"/>
              </a:spcBef>
              <a:spcAft>
                <a:spcPts val="600"/>
              </a:spcAft>
              <a:buNone/>
              <a:defRPr/>
            </a:lvl4pPr>
            <a:lvl5pPr marL="0" indent="0">
              <a:spcBef>
                <a:spcPts val="0"/>
              </a:spcBef>
              <a:spcAft>
                <a:spcPts val="6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84909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Medium Blue Text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778879" y="1352558"/>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61750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257300" y="9534532"/>
            <a:ext cx="4114800" cy="547688"/>
          </a:xfrm>
          <a:prstGeom prst="rect">
            <a:avLst/>
          </a:prstGeom>
        </p:spPr>
        <p:txBody>
          <a:bodyPr lIns="91404" tIns="45703" rIns="91404" bIns="45703"/>
          <a:lstStyle/>
          <a:p>
            <a:fld id="{4608DBFD-5F5E-44DB-B6F1-2F882E6D3591}" type="datetimeFigureOut">
              <a:rPr lang="en-US" smtClean="0"/>
              <a:t>2/26/2014</a:t>
            </a:fld>
            <a:endParaRPr lang="en-US"/>
          </a:p>
        </p:txBody>
      </p:sp>
      <p:sp>
        <p:nvSpPr>
          <p:cNvPr id="4" name="Footer Placeholder 3"/>
          <p:cNvSpPr>
            <a:spLocks noGrp="1"/>
          </p:cNvSpPr>
          <p:nvPr>
            <p:ph type="ftr" sz="quarter" idx="11"/>
          </p:nvPr>
        </p:nvSpPr>
        <p:spPr>
          <a:xfrm>
            <a:off x="6057900" y="9534532"/>
            <a:ext cx="6172200" cy="547688"/>
          </a:xfrm>
          <a:prstGeom prst="rect">
            <a:avLst/>
          </a:prstGeom>
        </p:spPr>
        <p:txBody>
          <a:bodyPr lIns="91404" tIns="45703" rIns="91404" bIns="45703"/>
          <a:lstStyle/>
          <a:p>
            <a:endParaRPr lang="en-US"/>
          </a:p>
        </p:txBody>
      </p:sp>
      <p:sp>
        <p:nvSpPr>
          <p:cNvPr id="5" name="Slide Number Placeholder 4"/>
          <p:cNvSpPr>
            <a:spLocks noGrp="1"/>
          </p:cNvSpPr>
          <p:nvPr>
            <p:ph type="sldNum" sz="quarter" idx="12"/>
          </p:nvPr>
        </p:nvSpPr>
        <p:spPr>
          <a:xfrm>
            <a:off x="12915900" y="9534532"/>
            <a:ext cx="4114800" cy="547688"/>
          </a:xfrm>
          <a:prstGeom prst="rect">
            <a:avLst/>
          </a:prstGeom>
        </p:spPr>
        <p:txBody>
          <a:bodyPr lIns="91404" tIns="45703" rIns="91404" bIns="45703"/>
          <a:lstStyle/>
          <a:p>
            <a:fld id="{79F40473-C929-4D46-839D-F1FB567136FA}" type="slidenum">
              <a:rPr lang="en-US" smtClean="0"/>
              <a:t>‹#›</a:t>
            </a:fld>
            <a:endParaRPr lang="en-US"/>
          </a:p>
        </p:txBody>
      </p:sp>
    </p:spTree>
    <p:extLst>
      <p:ext uri="{BB962C8B-B14F-4D97-AF65-F5344CB8AC3E}">
        <p14:creationId xmlns:p14="http://schemas.microsoft.com/office/powerpoint/2010/main" val="40240020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Medium Blue Rear Bumper">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68133" y="3135086"/>
            <a:ext cx="5638738" cy="2598057"/>
          </a:xfrm>
          <a:prstGeom prst="rect">
            <a:avLst/>
          </a:prstGeom>
          <a:noFill/>
          <a:ln>
            <a:noFill/>
          </a:ln>
        </p:spPr>
      </p:pic>
    </p:spTree>
    <p:extLst>
      <p:ext uri="{BB962C8B-B14F-4D97-AF65-F5344CB8AC3E}">
        <p14:creationId xmlns:p14="http://schemas.microsoft.com/office/powerpoint/2010/main" val="288628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edium Blue With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01170" y="9120206"/>
            <a:ext cx="4162647" cy="903676"/>
          </a:xfrm>
          <a:prstGeom prst="rect">
            <a:avLst/>
          </a:prstGeom>
        </p:spPr>
      </p:pic>
      <p:sp>
        <p:nvSpPr>
          <p:cNvPr id="10" name="Text Placeholder 5"/>
          <p:cNvSpPr>
            <a:spLocks noGrp="1"/>
          </p:cNvSpPr>
          <p:nvPr>
            <p:ph type="body" sz="quarter" idx="10" hasCustomPrompt="1"/>
          </p:nvPr>
        </p:nvSpPr>
        <p:spPr>
          <a:xfrm>
            <a:off x="711925" y="5769090"/>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4457"/>
            <a:ext cx="6590469" cy="4515645"/>
          </a:xfrm>
          <a:prstGeom prst="rect">
            <a:avLst/>
          </a:prstGeom>
        </p:spPr>
      </p:pic>
    </p:spTree>
    <p:extLst>
      <p:ext uri="{BB962C8B-B14F-4D97-AF65-F5344CB8AC3E}">
        <p14:creationId xmlns:p14="http://schemas.microsoft.com/office/powerpoint/2010/main" val="2849547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127674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778871" y="2952749"/>
            <a:ext cx="16727876" cy="3139321"/>
          </a:xfrm>
        </p:spPr>
        <p:txBody>
          <a:bodyPr/>
          <a:lstStyle>
            <a:lvl1pPr>
              <a:lnSpc>
                <a:spcPct val="100000"/>
              </a:lnSpc>
              <a:defRPr baseline="0"/>
            </a:lvl1pPr>
            <a:lvl2pPr>
              <a:lnSpc>
                <a:spcPct val="100000"/>
              </a:lnSpc>
              <a:defRPr spc="0" baseline="0"/>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307650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821" y="1466851"/>
            <a:ext cx="16727876" cy="1121846"/>
          </a:xfrm>
        </p:spPr>
        <p:txBody>
          <a:bodyPr/>
          <a:lstStyle>
            <a:lvl1pPr>
              <a:defRPr spc="-100"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59821" y="3295649"/>
            <a:ext cx="16727876" cy="1354217"/>
          </a:xfrm>
        </p:spPr>
        <p:txBody>
          <a:bodyPr/>
          <a:lstStyle>
            <a:lvl1pPr marL="0" indent="0">
              <a:spcBef>
                <a:spcPts val="0"/>
              </a:spcBef>
              <a:spcAft>
                <a:spcPts val="2400"/>
              </a:spcAft>
              <a:buNone/>
              <a:defRPr sz="4000" spc="-100" baseline="0">
                <a:latin typeface="Segoe UI Light" pitchFamily="34" charset="0"/>
              </a:defRPr>
            </a:lvl1pPr>
            <a:lvl2pPr marL="0" indent="0">
              <a:spcBef>
                <a:spcPts val="0"/>
              </a:spcBef>
              <a:spcAft>
                <a:spcPts val="1200"/>
              </a:spcAft>
              <a:buNone/>
              <a:defRPr sz="2800" spc="0" baseline="0"/>
            </a:lvl2pPr>
            <a:lvl3pPr marL="0" indent="0">
              <a:spcBef>
                <a:spcPts val="0"/>
              </a:spcBef>
              <a:spcAft>
                <a:spcPts val="600"/>
              </a:spcAft>
              <a:buNone/>
              <a:defRPr sz="3000"/>
            </a:lvl3pPr>
            <a:lvl4pPr marL="0" indent="0">
              <a:spcBef>
                <a:spcPts val="0"/>
              </a:spcBef>
              <a:spcAft>
                <a:spcPts val="600"/>
              </a:spcAft>
              <a:buNone/>
              <a:defRPr/>
            </a:lvl4pPr>
            <a:lvl5pPr marL="0" indent="0">
              <a:spcBef>
                <a:spcPts val="0"/>
              </a:spcBef>
              <a:spcAft>
                <a:spcPts val="600"/>
              </a:spcAft>
              <a:buNone/>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922854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um Blu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52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edium Blue With Photo">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92253" y="5435262"/>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92894"/>
            <a:ext cx="8128000" cy="4225358"/>
          </a:xfrm>
          <a:prstGeom prst="rect">
            <a:avLst/>
          </a:prstGeom>
        </p:spPr>
      </p:pic>
    </p:spTree>
    <p:extLst>
      <p:ext uri="{BB962C8B-B14F-4D97-AF65-F5344CB8AC3E}">
        <p14:creationId xmlns:p14="http://schemas.microsoft.com/office/powerpoint/2010/main" val="273892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778871" y="1428751"/>
            <a:ext cx="16727876" cy="1121846"/>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8871" y="3257549"/>
            <a:ext cx="16727876" cy="3120737"/>
          </a:xfrm>
        </p:spPr>
        <p:txBody>
          <a:bodyPr/>
          <a:lstStyle>
            <a:lvl3pPr>
              <a:defRPr sz="3200"/>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7140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3.png"/><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78871" y="1466851"/>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5" name="Text Placeholder 2"/>
          <p:cNvSpPr>
            <a:spLocks noGrp="1"/>
          </p:cNvSpPr>
          <p:nvPr>
            <p:ph type="body" idx="1"/>
          </p:nvPr>
        </p:nvSpPr>
        <p:spPr>
          <a:xfrm>
            <a:off x="778872" y="3295650"/>
            <a:ext cx="16727874" cy="31393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23270" y="286368"/>
            <a:ext cx="4162647" cy="903676"/>
          </a:xfrm>
          <a:prstGeom prst="rect">
            <a:avLst/>
          </a:prstGeom>
        </p:spPr>
      </p:pic>
      <p:pic>
        <p:nvPicPr>
          <p:cNvPr id="8" name="Picture 7"/>
          <p:cNvPicPr>
            <a:picLocks noChangeAspect="1" noChangeArrowheads="1"/>
          </p:cNvPicPr>
          <p:nvPr userDrawn="1"/>
        </p:nvPicPr>
        <p:blipFill>
          <a:blip r:embed="rId8" cstate="email">
            <a:extLst>
              <a:ext uri="{28A0092B-C50C-407E-A947-70E740481C1C}">
                <a14:useLocalDpi xmlns:a14="http://schemas.microsoft.com/office/drawing/2010/main"/>
              </a:ext>
            </a:extLst>
          </a:blip>
          <a:stretch>
            <a:fillRect/>
          </a:stretch>
        </p:blipFill>
        <p:spPr bwMode="black">
          <a:xfrm>
            <a:off x="15383094" y="-59182"/>
            <a:ext cx="2822356" cy="1392682"/>
          </a:xfrm>
          <a:prstGeom prst="rect">
            <a:avLst/>
          </a:prstGeom>
          <a:noFill/>
          <a:ln>
            <a:noFill/>
          </a:ln>
        </p:spPr>
      </p:pic>
    </p:spTree>
    <p:extLst>
      <p:ext uri="{BB962C8B-B14F-4D97-AF65-F5344CB8AC3E}">
        <p14:creationId xmlns:p14="http://schemas.microsoft.com/office/powerpoint/2010/main" val="1268986105"/>
      </p:ext>
    </p:extLst>
  </p:cSld>
  <p:clrMap bg1="dk1" tx1="lt1" bg2="dk2" tx2="lt2" accent1="accent1" accent2="accent2" accent3="accent3" accent4="accent4" accent5="accent5" accent6="accent6" hlink="hlink" folHlink="folHlink"/>
  <p:sldLayoutIdLst>
    <p:sldLayoutId id="2147483818" r:id="rId1"/>
    <p:sldLayoutId id="2147483847" r:id="rId2"/>
    <p:sldLayoutId id="2147483863" r:id="rId3"/>
    <p:sldLayoutId id="2147483864" r:id="rId4"/>
    <p:sldLayoutId id="2147483865"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519182" indent="-519182" algn="l" defTabSz="1371727" rtl="0" eaLnBrk="1" latinLnBrk="0" hangingPunct="1">
        <a:lnSpc>
          <a:spcPct val="100000"/>
        </a:lnSpc>
        <a:spcBef>
          <a:spcPts val="0"/>
        </a:spcBef>
        <a:spcAft>
          <a:spcPts val="1200"/>
        </a:spcAft>
        <a:buSzPct val="90000"/>
        <a:buFontTx/>
        <a:buBlip>
          <a:blip r:embed="rId9"/>
        </a:buBlip>
        <a:defRPr sz="40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945483" indent="-426301" algn="l" defTabSz="1371727" rtl="0" eaLnBrk="1" latinLnBrk="0" hangingPunct="1">
        <a:lnSpc>
          <a:spcPct val="100000"/>
        </a:lnSpc>
        <a:spcBef>
          <a:spcPts val="0"/>
        </a:spcBef>
        <a:spcAft>
          <a:spcPts val="1200"/>
        </a:spcAft>
        <a:buSzPct val="90000"/>
        <a:buFontTx/>
        <a:buBlip>
          <a:blip r:embed="rId9"/>
        </a:buBlip>
        <a:tabLst>
          <a:tab pos="945483" algn="l"/>
        </a:tabLst>
        <a:defRPr sz="36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1371783" indent="-426301" algn="l" defTabSz="1371727" rtl="0" eaLnBrk="1" latinLnBrk="0" hangingPunct="1">
        <a:lnSpc>
          <a:spcPct val="100000"/>
        </a:lnSpc>
        <a:spcBef>
          <a:spcPts val="0"/>
        </a:spcBef>
        <a:spcAft>
          <a:spcPts val="1200"/>
        </a:spcAft>
        <a:buSzPct val="90000"/>
        <a:buFontTx/>
        <a:buBlip>
          <a:blip r:embed="rId9"/>
        </a:buBlip>
        <a:defRPr sz="32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2224384" indent="-335802" algn="l" defTabSz="1371727" rtl="0" eaLnBrk="1" latinLnBrk="0" hangingPunct="1">
        <a:lnSpc>
          <a:spcPct val="100000"/>
        </a:lnSpc>
        <a:spcBef>
          <a:spcPts val="0"/>
        </a:spcBef>
        <a:spcAft>
          <a:spcPts val="1200"/>
        </a:spcAft>
        <a:buSzPct val="90000"/>
        <a:buFontTx/>
        <a:buBlip>
          <a:blip r:embed="rId9"/>
        </a:buBlip>
        <a:tabLst>
          <a:tab pos="1371783" algn="l"/>
        </a:tabLst>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2569712" indent="-345328" algn="l" defTabSz="1371727" rtl="0" eaLnBrk="1" latinLnBrk="0" hangingPunct="1">
        <a:lnSpc>
          <a:spcPct val="100000"/>
        </a:lnSpc>
        <a:spcBef>
          <a:spcPts val="0"/>
        </a:spcBef>
        <a:spcAft>
          <a:spcPts val="1200"/>
        </a:spcAft>
        <a:buSzPct val="90000"/>
        <a:buFontTx/>
        <a:buBlip>
          <a:blip r:embed="rId9"/>
        </a:buBlip>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3772251"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8116"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980"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845"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8871" y="1371601"/>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78872" y="3200400"/>
            <a:ext cx="16727874" cy="31393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noChangeArrowheads="1"/>
          </p:cNvPicPr>
          <p:nvPr userDrawn="1"/>
        </p:nvPicPr>
        <p:blipFill>
          <a:blip r:embed="rId9" cstate="email">
            <a:extLst>
              <a:ext uri="{28A0092B-C50C-407E-A947-70E740481C1C}">
                <a14:useLocalDpi xmlns:a14="http://schemas.microsoft.com/office/drawing/2010/main"/>
              </a:ext>
            </a:extLst>
          </a:blip>
          <a:stretch>
            <a:fillRect/>
          </a:stretch>
        </p:blipFill>
        <p:spPr bwMode="black">
          <a:xfrm>
            <a:off x="15383094" y="-59182"/>
            <a:ext cx="2822356" cy="1392682"/>
          </a:xfrm>
          <a:prstGeom prst="rect">
            <a:avLst/>
          </a:prstGeom>
          <a:noFill/>
          <a:ln>
            <a:noFill/>
          </a:ln>
        </p:spPr>
      </p:pic>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237570" y="76818"/>
            <a:ext cx="4162647" cy="903676"/>
          </a:xfrm>
          <a:prstGeom prst="rect">
            <a:avLst/>
          </a:prstGeom>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8" r:id="rId1"/>
    <p:sldLayoutId id="2147483813" r:id="rId2"/>
    <p:sldLayoutId id="2147483866" r:id="rId3"/>
    <p:sldLayoutId id="2147483867" r:id="rId4"/>
    <p:sldLayoutId id="2147483870" r:id="rId5"/>
    <p:sldLayoutId id="2147483871" r:id="rId6"/>
    <p:sldLayoutId id="2147483872" r:id="rId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519182" indent="-519182" algn="l" defTabSz="1371727" rtl="0" eaLnBrk="1" latinLnBrk="0" hangingPunct="1">
        <a:lnSpc>
          <a:spcPct val="100000"/>
        </a:lnSpc>
        <a:spcBef>
          <a:spcPts val="0"/>
        </a:spcBef>
        <a:spcAft>
          <a:spcPts val="1200"/>
        </a:spcAft>
        <a:buSzPct val="90000"/>
        <a:buFontTx/>
        <a:buBlip>
          <a:blip r:embed="rId11"/>
        </a:buBlip>
        <a:defRPr sz="40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945483" indent="-426301" algn="l" defTabSz="1371727" rtl="0" eaLnBrk="1" latinLnBrk="0" hangingPunct="1">
        <a:lnSpc>
          <a:spcPct val="100000"/>
        </a:lnSpc>
        <a:spcBef>
          <a:spcPts val="0"/>
        </a:spcBef>
        <a:spcAft>
          <a:spcPts val="1200"/>
        </a:spcAft>
        <a:buSzPct val="90000"/>
        <a:buFontTx/>
        <a:buBlip>
          <a:blip r:embed="rId11"/>
        </a:buBlip>
        <a:tabLst>
          <a:tab pos="945483" algn="l"/>
        </a:tabLst>
        <a:defRPr sz="36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1371783" indent="-426301" algn="l" defTabSz="1371727" rtl="0" eaLnBrk="1" latinLnBrk="0" hangingPunct="1">
        <a:lnSpc>
          <a:spcPct val="100000"/>
        </a:lnSpc>
        <a:spcBef>
          <a:spcPts val="0"/>
        </a:spcBef>
        <a:spcAft>
          <a:spcPts val="1200"/>
        </a:spcAft>
        <a:buSzPct val="90000"/>
        <a:buFontTx/>
        <a:buBlip>
          <a:blip r:embed="rId11"/>
        </a:buBlip>
        <a:defRPr sz="32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2224384" indent="-335802" algn="l" defTabSz="1371727" rtl="0" eaLnBrk="1" latinLnBrk="0" hangingPunct="1">
        <a:lnSpc>
          <a:spcPct val="100000"/>
        </a:lnSpc>
        <a:spcBef>
          <a:spcPts val="0"/>
        </a:spcBef>
        <a:spcAft>
          <a:spcPts val="1200"/>
        </a:spcAft>
        <a:buSzPct val="90000"/>
        <a:buFontTx/>
        <a:buBlip>
          <a:blip r:embed="rId11"/>
        </a:buBlip>
        <a:tabLst>
          <a:tab pos="1371783" algn="l"/>
        </a:tabLst>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2569712" indent="-345328" algn="l" defTabSz="1371727" rtl="0" eaLnBrk="1" latinLnBrk="0" hangingPunct="1">
        <a:lnSpc>
          <a:spcPct val="100000"/>
        </a:lnSpc>
        <a:spcBef>
          <a:spcPts val="0"/>
        </a:spcBef>
        <a:spcAft>
          <a:spcPts val="1200"/>
        </a:spcAft>
        <a:buSzPct val="90000"/>
        <a:buFontTx/>
        <a:buBlip>
          <a:blip r:embed="rId11"/>
        </a:buBlip>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3772251"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8116"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980"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845"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4445"/>
      </p:ext>
    </p:extLst>
  </p:cSld>
  <p:clrMap bg1="lt1" tx1="dk1" bg2="lt2" tx2="dk2" accent1="accent1" accent2="accent2" accent3="accent3" accent4="accent4" accent5="accent5" accent6="accent6" hlink="hlink" folHlink="folHlink"/>
  <p:sldLayoutIdLst>
    <p:sldLayoutId id="214748380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52556" y="5600653"/>
            <a:ext cx="16847047" cy="3416320"/>
          </a:xfrm>
        </p:spPr>
        <p:txBody>
          <a:bodyPr/>
          <a:lstStyle/>
          <a:p>
            <a:r>
              <a:rPr lang="en-US" dirty="0" smtClean="0">
                <a:solidFill>
                  <a:schemeClr val="tx1"/>
                </a:solidFill>
              </a:rPr>
              <a:t>Corporate Profile</a:t>
            </a:r>
          </a:p>
          <a:p>
            <a:r>
              <a:rPr lang="en-US" sz="7200" dirty="0" smtClean="0">
                <a:solidFill>
                  <a:schemeClr val="tx1"/>
                </a:solidFill>
              </a:rPr>
              <a:t>CEM Business Solutions</a:t>
            </a:r>
            <a:endParaRPr lang="en-US" sz="7200" dirty="0">
              <a:solidFill>
                <a:schemeClr val="tx1"/>
              </a:solidFill>
            </a:endParaRPr>
          </a:p>
        </p:txBody>
      </p:sp>
    </p:spTree>
    <p:extLst>
      <p:ext uri="{BB962C8B-B14F-4D97-AF65-F5344CB8AC3E}">
        <p14:creationId xmlns:p14="http://schemas.microsoft.com/office/powerpoint/2010/main" val="1472822665"/>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928069" y="1382827"/>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CEM AX Payroll (CfMD Certified)</a:t>
            </a:r>
            <a:endParaRPr lang="en-US" dirty="0">
              <a:gradFill flip="none" rotWithShape="1">
                <a:gsLst>
                  <a:gs pos="0">
                    <a:schemeClr val="accent2"/>
                  </a:gs>
                  <a:gs pos="100000">
                    <a:schemeClr val="accent2"/>
                  </a:gs>
                </a:gsLst>
                <a:lin ang="5400000" scaled="0"/>
                <a:tileRect/>
              </a:gradFill>
              <a:latin typeface="+mn-lt"/>
            </a:endParaRP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37223" y="2585815"/>
            <a:ext cx="6434199" cy="3690294"/>
          </a:xfrm>
          <a:prstGeom prst="rect">
            <a:avLst/>
          </a:prstGeom>
        </p:spPr>
      </p:pic>
      <p:sp>
        <p:nvSpPr>
          <p:cNvPr id="23" name="Rectangle 22"/>
          <p:cNvSpPr/>
          <p:nvPr/>
        </p:nvSpPr>
        <p:spPr bwMode="auto">
          <a:xfrm>
            <a:off x="1521293" y="2585815"/>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24" name="Rectangle 23"/>
          <p:cNvSpPr/>
          <p:nvPr/>
        </p:nvSpPr>
        <p:spPr bwMode="auto">
          <a:xfrm>
            <a:off x="4515593" y="2590354"/>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Leave Management</a:t>
            </a:r>
            <a:endParaRPr lang="en-US" sz="2400" b="1"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1521293" y="4882519"/>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Loans &amp; Advances Management</a:t>
            </a:r>
            <a:endParaRPr lang="en-IN" sz="2400" b="1" dirty="0">
              <a:solidFill>
                <a:srgbClr val="FFFFFF"/>
              </a:solidFill>
              <a:latin typeface="Segoe UI" pitchFamily="34" charset="0"/>
              <a:ea typeface="Segoe UI" pitchFamily="34" charset="0"/>
              <a:cs typeface="Segoe UI" pitchFamily="34" charset="0"/>
            </a:endParaRPr>
          </a:p>
        </p:txBody>
      </p:sp>
      <p:sp>
        <p:nvSpPr>
          <p:cNvPr id="26" name="Rectangle 25"/>
          <p:cNvSpPr/>
          <p:nvPr/>
        </p:nvSpPr>
        <p:spPr bwMode="auto">
          <a:xfrm>
            <a:off x="7490843" y="2590354"/>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Claims Management</a:t>
            </a:r>
            <a:endParaRPr lang="en-US" sz="2400" b="1" dirty="0">
              <a:latin typeface="Segoe UI" pitchFamily="34" charset="0"/>
              <a:ea typeface="Segoe UI" pitchFamily="34" charset="0"/>
              <a:cs typeface="Segoe UI" pitchFamily="34" charset="0"/>
            </a:endParaRPr>
          </a:p>
        </p:txBody>
      </p:sp>
      <p:sp>
        <p:nvSpPr>
          <p:cNvPr id="28" name="Rectangle 27"/>
          <p:cNvSpPr/>
          <p:nvPr/>
        </p:nvSpPr>
        <p:spPr bwMode="auto">
          <a:xfrm>
            <a:off x="7490843" y="4907841"/>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EOS(End of service) Administration</a:t>
            </a:r>
            <a:endParaRPr lang="en-US" sz="2400" b="1" dirty="0">
              <a:solidFill>
                <a:srgbClr val="FFFFFF"/>
              </a:solidFill>
              <a:latin typeface="Segoe UI" pitchFamily="34" charset="0"/>
              <a:ea typeface="Segoe UI" pitchFamily="34" charset="0"/>
              <a:cs typeface="Segoe UI" pitchFamily="34" charset="0"/>
            </a:endParaRPr>
          </a:p>
        </p:txBody>
      </p:sp>
      <p:sp>
        <p:nvSpPr>
          <p:cNvPr id="31" name="Rectangle 30"/>
          <p:cNvSpPr/>
          <p:nvPr/>
        </p:nvSpPr>
        <p:spPr bwMode="auto">
          <a:xfrm>
            <a:off x="1521293" y="7206493"/>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Social Security Management</a:t>
            </a:r>
            <a:endParaRPr lang="en-US" sz="2400" b="1" dirty="0">
              <a:latin typeface="Segoe UI" pitchFamily="34" charset="0"/>
              <a:ea typeface="Segoe UI" pitchFamily="34" charset="0"/>
              <a:cs typeface="Segoe UI" pitchFamily="34" charset="0"/>
            </a:endParaRPr>
          </a:p>
        </p:txBody>
      </p:sp>
      <p:sp>
        <p:nvSpPr>
          <p:cNvPr id="32" name="Rectangle 31"/>
          <p:cNvSpPr/>
          <p:nvPr/>
        </p:nvSpPr>
        <p:spPr bwMode="auto">
          <a:xfrm>
            <a:off x="4515592" y="7206493"/>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Payroll Processing</a:t>
            </a:r>
            <a:endParaRPr lang="en-US" sz="2400" b="1" dirty="0">
              <a:solidFill>
                <a:srgbClr val="FFFFFF"/>
              </a:solidFill>
              <a:latin typeface="Segoe UI" pitchFamily="34" charset="0"/>
              <a:ea typeface="Segoe UI" pitchFamily="34" charset="0"/>
              <a:cs typeface="Segoe UI" pitchFamily="34" charset="0"/>
            </a:endParaRPr>
          </a:p>
        </p:txBody>
      </p:sp>
      <p:sp>
        <p:nvSpPr>
          <p:cNvPr id="33" name="Rectangle 32"/>
          <p:cNvSpPr/>
          <p:nvPr/>
        </p:nvSpPr>
        <p:spPr bwMode="auto">
          <a:xfrm>
            <a:off x="10537223" y="6276109"/>
            <a:ext cx="6434199" cy="309038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just"/>
            <a:r>
              <a:rPr lang="en-IN" sz="2400" b="1" dirty="0"/>
              <a:t>CEM AX Payroll helps you to reduce payroll processing time, avoid human errors and improve accuracy. This supports multi country, multi-currency operations</a:t>
            </a:r>
            <a:r>
              <a:rPr lang="en-IN" sz="2400" b="1" dirty="0" smtClean="0"/>
              <a:t>.</a:t>
            </a:r>
          </a:p>
          <a:p>
            <a:endParaRPr lang="en-IN" sz="2400" b="1" dirty="0" smtClean="0"/>
          </a:p>
          <a:p>
            <a:pPr algn="just"/>
            <a:r>
              <a:rPr lang="en-IN" sz="2400" b="1" dirty="0" smtClean="0"/>
              <a:t> </a:t>
            </a:r>
            <a:r>
              <a:rPr lang="en-IN" sz="2400" b="1" dirty="0"/>
              <a:t>In addition, these manpower costs are posted in AX 2012 to gain detailed insight into personnel and project cost. </a:t>
            </a:r>
            <a:endParaRPr lang="en-US" sz="2400" dirty="0"/>
          </a:p>
        </p:txBody>
      </p:sp>
      <p:sp>
        <p:nvSpPr>
          <p:cNvPr id="13" name="Rectangle 12"/>
          <p:cNvSpPr/>
          <p:nvPr/>
        </p:nvSpPr>
        <p:spPr bwMode="auto">
          <a:xfrm>
            <a:off x="4515593" y="4882519"/>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Time &amp; Attendance</a:t>
            </a:r>
          </a:p>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Management</a:t>
            </a:r>
          </a:p>
        </p:txBody>
      </p:sp>
      <p:pic>
        <p:nvPicPr>
          <p:cNvPr id="14" name="Picture 2" descr="C:\Users\Rajesh.M.CEMINDIA\Pictures\Logos\ax payroll (3).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30199" y="2946454"/>
            <a:ext cx="2262187" cy="14478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7504406" y="7206493"/>
            <a:ext cx="2880000" cy="2160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Payroll Disbursement &amp; Financial Integration</a:t>
            </a:r>
          </a:p>
        </p:txBody>
      </p:sp>
      <p:pic>
        <p:nvPicPr>
          <p:cNvPr id="16" name="Picture 3" descr="C:\Users\Deepa.CEMINDIA.000\Desktop\microsoft-dynamics-certified-logo[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401800" y="2523469"/>
            <a:ext cx="2604878" cy="140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141082"/>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928069" y="1382827"/>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CEM AX Union Payroll</a:t>
            </a:r>
            <a:endParaRPr lang="en-US" dirty="0">
              <a:gradFill flip="none" rotWithShape="1">
                <a:gsLst>
                  <a:gs pos="0">
                    <a:schemeClr val="accent2"/>
                  </a:gs>
                  <a:gs pos="100000">
                    <a:schemeClr val="accent2"/>
                  </a:gs>
                </a:gsLst>
                <a:lin ang="5400000" scaled="0"/>
                <a:tileRect/>
              </a:gradFill>
              <a:latin typeface="+mn-lt"/>
            </a:endParaRPr>
          </a:p>
        </p:txBody>
      </p:sp>
      <p:sp>
        <p:nvSpPr>
          <p:cNvPr id="23" name="Rectangle 22"/>
          <p:cNvSpPr/>
          <p:nvPr/>
        </p:nvSpPr>
        <p:spPr bwMode="auto">
          <a:xfrm>
            <a:off x="1580927" y="2645449"/>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US"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endParaRPr lang="en-US"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endParaRPr lang="en-US"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UNION PAYROLL</a:t>
            </a:r>
            <a:endParaRPr lang="en-IN" sz="2400" b="1" dirty="0">
              <a:solidFill>
                <a:srgbClr val="FFFFFF"/>
              </a:solidFill>
              <a:latin typeface="Segoe UI" pitchFamily="34" charset="0"/>
              <a:ea typeface="Segoe UI" pitchFamily="34" charset="0"/>
              <a:cs typeface="Segoe UI" pitchFamily="34" charset="0"/>
            </a:endParaRPr>
          </a:p>
        </p:txBody>
      </p:sp>
      <p:sp>
        <p:nvSpPr>
          <p:cNvPr id="24" name="Rectangle 23"/>
          <p:cNvSpPr/>
          <p:nvPr/>
        </p:nvSpPr>
        <p:spPr bwMode="auto">
          <a:xfrm>
            <a:off x="4555349" y="2649988"/>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Leave </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Management</a:t>
            </a:r>
            <a:endParaRPr lang="en-US" sz="2400" b="1"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1580927" y="4882519"/>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Loans &amp; Advances Management</a:t>
            </a:r>
            <a:endParaRPr lang="en-IN" sz="2400" b="1" dirty="0">
              <a:solidFill>
                <a:srgbClr val="FFFFFF"/>
              </a:solidFill>
              <a:latin typeface="Segoe UI" pitchFamily="34" charset="0"/>
              <a:ea typeface="Segoe UI" pitchFamily="34" charset="0"/>
              <a:cs typeface="Segoe UI" pitchFamily="34" charset="0"/>
            </a:endParaRPr>
          </a:p>
        </p:txBody>
      </p:sp>
      <p:sp>
        <p:nvSpPr>
          <p:cNvPr id="26" name="Rectangle 25"/>
          <p:cNvSpPr/>
          <p:nvPr/>
        </p:nvSpPr>
        <p:spPr bwMode="auto">
          <a:xfrm>
            <a:off x="7530599" y="2649988"/>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Union </a:t>
            </a:r>
          </a:p>
          <a:p>
            <a:pPr algn="ctr"/>
            <a:r>
              <a:rPr lang="en-US" sz="2400" b="1" dirty="0" smtClean="0">
                <a:latin typeface="Segoe UI" pitchFamily="34" charset="0"/>
                <a:ea typeface="Segoe UI" pitchFamily="34" charset="0"/>
                <a:cs typeface="Segoe UI" pitchFamily="34" charset="0"/>
              </a:rPr>
              <a:t>Payroll</a:t>
            </a:r>
            <a:endParaRPr lang="en-US" sz="2400" b="1" dirty="0">
              <a:latin typeface="Segoe UI" pitchFamily="34" charset="0"/>
              <a:ea typeface="Segoe UI" pitchFamily="34" charset="0"/>
              <a:cs typeface="Segoe UI" pitchFamily="34" charset="0"/>
            </a:endParaRPr>
          </a:p>
        </p:txBody>
      </p:sp>
      <p:sp>
        <p:nvSpPr>
          <p:cNvPr id="28" name="Rectangle 27"/>
          <p:cNvSpPr/>
          <p:nvPr/>
        </p:nvSpPr>
        <p:spPr bwMode="auto">
          <a:xfrm>
            <a:off x="7530599" y="4907841"/>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Employee Relations Management</a:t>
            </a:r>
            <a:endParaRPr lang="en-US" sz="2400" b="1" dirty="0">
              <a:solidFill>
                <a:srgbClr val="FFFFFF"/>
              </a:solidFill>
              <a:latin typeface="Segoe UI" pitchFamily="34" charset="0"/>
              <a:ea typeface="Segoe UI" pitchFamily="34" charset="0"/>
              <a:cs typeface="Segoe UI" pitchFamily="34" charset="0"/>
            </a:endParaRPr>
          </a:p>
        </p:txBody>
      </p:sp>
      <p:sp>
        <p:nvSpPr>
          <p:cNvPr id="31" name="Rectangle 30"/>
          <p:cNvSpPr/>
          <p:nvPr/>
        </p:nvSpPr>
        <p:spPr bwMode="auto">
          <a:xfrm>
            <a:off x="1580927" y="7126981"/>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Social Security Management</a:t>
            </a:r>
            <a:endParaRPr lang="en-US" sz="2400" b="1" dirty="0">
              <a:latin typeface="Segoe UI" pitchFamily="34" charset="0"/>
              <a:ea typeface="Segoe UI" pitchFamily="34" charset="0"/>
              <a:cs typeface="Segoe UI" pitchFamily="34" charset="0"/>
            </a:endParaRPr>
          </a:p>
        </p:txBody>
      </p:sp>
      <p:sp>
        <p:nvSpPr>
          <p:cNvPr id="32" name="Rectangle 31"/>
          <p:cNvSpPr/>
          <p:nvPr/>
        </p:nvSpPr>
        <p:spPr bwMode="auto">
          <a:xfrm>
            <a:off x="4555348" y="7126981"/>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Payroll </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Processing</a:t>
            </a:r>
            <a:endParaRPr lang="en-US" sz="2400" b="1" dirty="0">
              <a:solidFill>
                <a:srgbClr val="FFFFFF"/>
              </a:solidFill>
              <a:latin typeface="Segoe UI" pitchFamily="34" charset="0"/>
              <a:ea typeface="Segoe UI" pitchFamily="34" charset="0"/>
              <a:cs typeface="Segoe UI" pitchFamily="34" charset="0"/>
            </a:endParaRPr>
          </a:p>
        </p:txBody>
      </p:sp>
      <p:sp>
        <p:nvSpPr>
          <p:cNvPr id="33" name="Rectangle 32"/>
          <p:cNvSpPr/>
          <p:nvPr/>
        </p:nvSpPr>
        <p:spPr bwMode="auto">
          <a:xfrm>
            <a:off x="10537223" y="6156841"/>
            <a:ext cx="6434199" cy="3130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just"/>
            <a:r>
              <a:rPr lang="en-US" sz="2400" b="1" dirty="0" smtClean="0"/>
              <a:t>CEM AX Payroll has a module to handle all union payroll activities.</a:t>
            </a:r>
          </a:p>
          <a:p>
            <a:pPr algn="just"/>
            <a:endParaRPr lang="en-US" sz="2400" b="1" dirty="0" smtClean="0"/>
          </a:p>
          <a:p>
            <a:pPr algn="just"/>
            <a:r>
              <a:rPr lang="en-US" sz="2400" b="1" dirty="0" smtClean="0"/>
              <a:t>If you have union workers on payroll, CEM AX Payroll can help you there as well. You can load multiple union tables into AX payroll, defining pay, deductions and fringe benefits by employee trade codes. </a:t>
            </a:r>
            <a:endParaRPr lang="en-US" sz="2400" b="1" dirty="0"/>
          </a:p>
        </p:txBody>
      </p:sp>
      <p:sp>
        <p:nvSpPr>
          <p:cNvPr id="13" name="Rectangle 12"/>
          <p:cNvSpPr/>
          <p:nvPr/>
        </p:nvSpPr>
        <p:spPr bwMode="auto">
          <a:xfrm>
            <a:off x="4555349" y="4882519"/>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Time &amp; Attendance</a:t>
            </a:r>
          </a:p>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Management</a:t>
            </a:r>
          </a:p>
        </p:txBody>
      </p:sp>
      <p:sp>
        <p:nvSpPr>
          <p:cNvPr id="15" name="Rectangle 14"/>
          <p:cNvSpPr/>
          <p:nvPr/>
        </p:nvSpPr>
        <p:spPr bwMode="auto">
          <a:xfrm>
            <a:off x="7544162" y="7126981"/>
            <a:ext cx="2880000" cy="21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Insurance Management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552" y="2649987"/>
            <a:ext cx="6434199" cy="3536139"/>
          </a:xfrm>
          <a:prstGeom prst="rect">
            <a:avLst/>
          </a:prstGeom>
        </p:spPr>
      </p:pic>
      <p:pic>
        <p:nvPicPr>
          <p:cNvPr id="17" name="Picture 2" descr="C:\Users\Rajesh.M.CEMINDIA\Pictures\Logos\ax payroll (3).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67948" y="2922104"/>
            <a:ext cx="1996497" cy="132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91275"/>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786700" y="1492338"/>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CEM AX HCM</a:t>
            </a:r>
            <a:endParaRPr lang="en-US" dirty="0">
              <a:gradFill flip="none" rotWithShape="1">
                <a:gsLst>
                  <a:gs pos="0">
                    <a:schemeClr val="accent2"/>
                  </a:gs>
                  <a:gs pos="100000">
                    <a:schemeClr val="accent2"/>
                  </a:gs>
                </a:gsLst>
                <a:lin ang="5400000" scaled="0"/>
                <a:tileRect/>
              </a:gradFill>
              <a:latin typeface="+mn-lt"/>
            </a:endParaRPr>
          </a:p>
        </p:txBody>
      </p:sp>
      <p:sp>
        <p:nvSpPr>
          <p:cNvPr id="23" name="Rectangle 22"/>
          <p:cNvSpPr/>
          <p:nvPr/>
        </p:nvSpPr>
        <p:spPr bwMode="auto">
          <a:xfrm>
            <a:off x="554567" y="4983072"/>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Talent Management</a:t>
            </a:r>
            <a:endParaRPr lang="en-IN" sz="2400" b="1" dirty="0">
              <a:solidFill>
                <a:srgbClr val="FFFFFF"/>
              </a:solidFill>
              <a:latin typeface="Segoe UI" pitchFamily="34" charset="0"/>
              <a:ea typeface="Segoe UI" pitchFamily="34" charset="0"/>
              <a:cs typeface="Segoe UI" pitchFamily="34" charset="0"/>
            </a:endParaRPr>
          </a:p>
        </p:txBody>
      </p:sp>
      <p:sp>
        <p:nvSpPr>
          <p:cNvPr id="24" name="Rectangle 23"/>
          <p:cNvSpPr/>
          <p:nvPr/>
        </p:nvSpPr>
        <p:spPr bwMode="auto">
          <a:xfrm>
            <a:off x="5743180" y="2747315"/>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Recruitment Management</a:t>
            </a:r>
            <a:endParaRPr lang="en-US" sz="2400" b="1"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5738427" y="4971189"/>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Payroll Management</a:t>
            </a:r>
            <a:endParaRPr lang="en-IN" sz="2400" b="1" dirty="0">
              <a:solidFill>
                <a:srgbClr val="FFFFFF"/>
              </a:solidFill>
              <a:latin typeface="Segoe UI" pitchFamily="34" charset="0"/>
              <a:ea typeface="Segoe UI" pitchFamily="34" charset="0"/>
              <a:cs typeface="Segoe UI" pitchFamily="34" charset="0"/>
            </a:endParaRPr>
          </a:p>
        </p:txBody>
      </p:sp>
      <p:sp>
        <p:nvSpPr>
          <p:cNvPr id="26" name="Rectangle 25"/>
          <p:cNvSpPr/>
          <p:nvPr/>
        </p:nvSpPr>
        <p:spPr bwMode="auto">
          <a:xfrm>
            <a:off x="3155850" y="2747315"/>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Manpower Planning &amp; Budgeting</a:t>
            </a:r>
          </a:p>
        </p:txBody>
      </p:sp>
      <p:sp>
        <p:nvSpPr>
          <p:cNvPr id="27" name="Rectangle 26"/>
          <p:cNvSpPr/>
          <p:nvPr/>
        </p:nvSpPr>
        <p:spPr bwMode="auto">
          <a:xfrm>
            <a:off x="3155850" y="4983072"/>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Performance Management</a:t>
            </a:r>
            <a:endParaRPr lang="en-US" sz="2400" b="1" dirty="0">
              <a:latin typeface="Segoe UI" pitchFamily="34" charset="0"/>
              <a:ea typeface="Segoe UI" pitchFamily="34" charset="0"/>
              <a:cs typeface="Segoe UI" pitchFamily="34" charset="0"/>
            </a:endParaRPr>
          </a:p>
        </p:txBody>
      </p:sp>
      <p:sp>
        <p:nvSpPr>
          <p:cNvPr id="28" name="Rectangle 27"/>
          <p:cNvSpPr/>
          <p:nvPr/>
        </p:nvSpPr>
        <p:spPr bwMode="auto">
          <a:xfrm>
            <a:off x="555709" y="7204760"/>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Training Management</a:t>
            </a:r>
            <a:endParaRPr lang="en-US" sz="2400" b="1" dirty="0">
              <a:solidFill>
                <a:srgbClr val="FFFFFF"/>
              </a:solidFill>
              <a:latin typeface="Segoe UI" pitchFamily="34" charset="0"/>
              <a:ea typeface="Segoe UI" pitchFamily="34" charset="0"/>
              <a:cs typeface="Segoe UI" pitchFamily="34" charset="0"/>
            </a:endParaRPr>
          </a:p>
        </p:txBody>
      </p:sp>
      <p:sp>
        <p:nvSpPr>
          <p:cNvPr id="31" name="Rectangle 30"/>
          <p:cNvSpPr/>
          <p:nvPr/>
        </p:nvSpPr>
        <p:spPr bwMode="auto">
          <a:xfrm>
            <a:off x="8334920" y="2737898"/>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Employee Recognition</a:t>
            </a:r>
            <a:endParaRPr lang="en-US" sz="2400" b="1" dirty="0">
              <a:latin typeface="Segoe UI" pitchFamily="34" charset="0"/>
              <a:ea typeface="Segoe UI" pitchFamily="34" charset="0"/>
              <a:cs typeface="Segoe UI" pitchFamily="34" charset="0"/>
            </a:endParaRPr>
          </a:p>
        </p:txBody>
      </p:sp>
      <p:sp>
        <p:nvSpPr>
          <p:cNvPr id="32" name="Rectangle 31"/>
          <p:cNvSpPr/>
          <p:nvPr/>
        </p:nvSpPr>
        <p:spPr bwMode="auto">
          <a:xfrm>
            <a:off x="3162247" y="7209009"/>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Enterprise Self Service</a:t>
            </a:r>
            <a:endParaRPr lang="en-US" sz="2400" b="1" dirty="0">
              <a:solidFill>
                <a:srgbClr val="FFFFFF"/>
              </a:solidFill>
              <a:latin typeface="Segoe UI" pitchFamily="34" charset="0"/>
              <a:ea typeface="Segoe UI" pitchFamily="34" charset="0"/>
              <a:cs typeface="Segoe UI" pitchFamily="34" charset="0"/>
            </a:endParaRPr>
          </a:p>
        </p:txBody>
      </p:sp>
      <p:sp>
        <p:nvSpPr>
          <p:cNvPr id="13" name="Rectangle 12"/>
          <p:cNvSpPr/>
          <p:nvPr/>
        </p:nvSpPr>
        <p:spPr bwMode="auto">
          <a:xfrm>
            <a:off x="554567" y="2747315"/>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US" sz="2800" b="1" dirty="0">
              <a:solidFill>
                <a:srgbClr val="FFFFFF"/>
              </a:solidFill>
              <a:ea typeface="Segoe UI" pitchFamily="34" charset="0"/>
              <a:cs typeface="Segoe UI" pitchFamily="34" charset="0"/>
            </a:endParaRPr>
          </a:p>
        </p:txBody>
      </p:sp>
      <p:sp>
        <p:nvSpPr>
          <p:cNvPr id="16" name="Rectangle 15"/>
          <p:cNvSpPr/>
          <p:nvPr/>
        </p:nvSpPr>
        <p:spPr bwMode="auto">
          <a:xfrm>
            <a:off x="8334920" y="4983072"/>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Transfer &amp; Promotions</a:t>
            </a:r>
          </a:p>
        </p:txBody>
      </p:sp>
      <p:sp>
        <p:nvSpPr>
          <p:cNvPr id="17" name="Rectangle 16"/>
          <p:cNvSpPr/>
          <p:nvPr/>
        </p:nvSpPr>
        <p:spPr bwMode="auto">
          <a:xfrm>
            <a:off x="5727898" y="7209009"/>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Career Planning &amp; Development</a:t>
            </a:r>
          </a:p>
        </p:txBody>
      </p:sp>
      <p:pic>
        <p:nvPicPr>
          <p:cNvPr id="30" name="Picture 3" descr="C:\Users\Rajesh.M.CEMINDIA\Pictures\Logos\HCM Logo\HCM Logo 2 - Final.jpg"/>
          <p:cNvPicPr>
            <a:picLocks noChangeAspect="1" noChangeArrowheads="1"/>
          </p:cNvPicPr>
          <p:nvPr/>
        </p:nvPicPr>
        <p:blipFill>
          <a:blip r:embed="rId3" cstate="email">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420678" y="2912372"/>
            <a:ext cx="2618685" cy="1829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Rajesh.M.CEMINDIA\Pictures\Images\2441982876_b4bc81c1c7_z.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37729" y="2747315"/>
            <a:ext cx="6851846" cy="315472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bwMode="auto">
          <a:xfrm>
            <a:off x="10958511" y="5902037"/>
            <a:ext cx="6851846" cy="348350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just"/>
            <a:endParaRPr lang="en-IN" sz="2400" b="1" dirty="0" smtClean="0"/>
          </a:p>
          <a:p>
            <a:pPr algn="just"/>
            <a:r>
              <a:rPr lang="en-IN" sz="2400" b="1" dirty="0" smtClean="0"/>
              <a:t>In </a:t>
            </a:r>
            <a:r>
              <a:rPr lang="en-IN" sz="2400" b="1" dirty="0"/>
              <a:t>this digital era, everything can be automated except human resource functions. However, </a:t>
            </a:r>
            <a:r>
              <a:rPr lang="en-IN" sz="2400" b="1" dirty="0" smtClean="0"/>
              <a:t>efficiently managed human </a:t>
            </a:r>
            <a:r>
              <a:rPr lang="en-IN" sz="2400" b="1" dirty="0"/>
              <a:t>resources can produce </a:t>
            </a:r>
            <a:r>
              <a:rPr lang="en-IN" sz="2400" b="1" dirty="0" smtClean="0"/>
              <a:t>great </a:t>
            </a:r>
            <a:r>
              <a:rPr lang="en-IN" sz="2400" b="1" dirty="0"/>
              <a:t>results. </a:t>
            </a:r>
            <a:r>
              <a:rPr lang="en-IN" sz="2400" b="1" dirty="0" smtClean="0"/>
              <a:t>CEM </a:t>
            </a:r>
            <a:r>
              <a:rPr lang="en-IN" sz="2400" b="1" dirty="0"/>
              <a:t>AX HCM is designed to </a:t>
            </a:r>
            <a:r>
              <a:rPr lang="en-IN" sz="2400" b="1" dirty="0" smtClean="0"/>
              <a:t>deliver </a:t>
            </a:r>
            <a:r>
              <a:rPr lang="en-IN" sz="2400" b="1" dirty="0"/>
              <a:t>the highest results and is fully integrated with AX </a:t>
            </a:r>
            <a:r>
              <a:rPr lang="en-IN" sz="2400" b="1" dirty="0" smtClean="0"/>
              <a:t>2012.</a:t>
            </a:r>
          </a:p>
          <a:p>
            <a:pPr algn="just"/>
            <a:endParaRPr lang="en-US" sz="2400" b="1" dirty="0"/>
          </a:p>
          <a:p>
            <a:pPr algn="just"/>
            <a:r>
              <a:rPr lang="en-US" sz="2400" b="1" dirty="0" smtClean="0"/>
              <a:t>“Manage your most important asset – Your people with CEM AX HCM”</a:t>
            </a:r>
            <a:endParaRPr lang="en-IN" sz="2400" b="1" dirty="0"/>
          </a:p>
          <a:p>
            <a:pPr algn="just"/>
            <a:endParaRPr lang="en-US" sz="2400" b="1" dirty="0" smtClean="0"/>
          </a:p>
          <a:p>
            <a:pPr algn="just"/>
            <a:endParaRPr lang="en-US" sz="2000" dirty="0"/>
          </a:p>
        </p:txBody>
      </p:sp>
      <p:sp>
        <p:nvSpPr>
          <p:cNvPr id="18" name="Rectangle 17"/>
          <p:cNvSpPr/>
          <p:nvPr/>
        </p:nvSpPr>
        <p:spPr bwMode="auto">
          <a:xfrm>
            <a:off x="8331026" y="7204760"/>
            <a:ext cx="2520000"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Reports &amp; Dashboards</a:t>
            </a:r>
            <a:endParaRPr lang="en-US" sz="2400" b="1" dirty="0">
              <a:solidFill>
                <a:srgbClr val="FFFFFF"/>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05203558"/>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786700" y="1356018"/>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CEM AX Retail Plus</a:t>
            </a:r>
            <a:endParaRPr lang="en-US" dirty="0">
              <a:gradFill flip="none" rotWithShape="1">
                <a:gsLst>
                  <a:gs pos="0">
                    <a:schemeClr val="accent2"/>
                  </a:gs>
                  <a:gs pos="100000">
                    <a:schemeClr val="accent2"/>
                  </a:gs>
                </a:gsLst>
                <a:lin ang="5400000" scaled="0"/>
                <a:tileRect/>
              </a:gradFill>
              <a:latin typeface="+mn-lt"/>
            </a:endParaRPr>
          </a:p>
        </p:txBody>
      </p:sp>
      <p:sp>
        <p:nvSpPr>
          <p:cNvPr id="23" name="Rectangle 22"/>
          <p:cNvSpPr/>
          <p:nvPr/>
        </p:nvSpPr>
        <p:spPr bwMode="auto">
          <a:xfrm>
            <a:off x="492366" y="606960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Online </a:t>
            </a: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shopping cart </a:t>
            </a: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Check sum</a:t>
            </a:r>
            <a:endParaRPr lang="en-IN" sz="2400" b="1" dirty="0">
              <a:solidFill>
                <a:srgbClr val="FFFFFF"/>
              </a:solidFill>
              <a:latin typeface="Segoe UI" pitchFamily="34" charset="0"/>
              <a:ea typeface="Segoe UI" pitchFamily="34" charset="0"/>
              <a:cs typeface="Segoe UI" pitchFamily="34" charset="0"/>
            </a:endParaRPr>
          </a:p>
        </p:txBody>
      </p:sp>
      <p:sp>
        <p:nvSpPr>
          <p:cNvPr id="24" name="Rectangle 23"/>
          <p:cNvSpPr/>
          <p:nvPr/>
        </p:nvSpPr>
        <p:spPr bwMode="auto">
          <a:xfrm>
            <a:off x="5721216" y="2272306"/>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Price check systems</a:t>
            </a:r>
            <a:endParaRPr lang="en-US" sz="2400" b="1"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5717321" y="417732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Advance workflow</a:t>
            </a:r>
            <a:endParaRPr lang="en-IN" sz="2400" b="1" dirty="0">
              <a:solidFill>
                <a:srgbClr val="FFFFFF"/>
              </a:solidFill>
              <a:latin typeface="Segoe UI" pitchFamily="34" charset="0"/>
              <a:ea typeface="Segoe UI" pitchFamily="34" charset="0"/>
              <a:cs typeface="Segoe UI" pitchFamily="34" charset="0"/>
            </a:endParaRPr>
          </a:p>
        </p:txBody>
      </p:sp>
      <p:sp>
        <p:nvSpPr>
          <p:cNvPr id="26" name="Rectangle 25"/>
          <p:cNvSpPr/>
          <p:nvPr/>
        </p:nvSpPr>
        <p:spPr bwMode="auto">
          <a:xfrm>
            <a:off x="3093649" y="2272306"/>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Supplier trade agreements  control</a:t>
            </a:r>
            <a:endParaRPr lang="en-US" sz="2400" b="1" dirty="0">
              <a:latin typeface="Segoe UI" pitchFamily="34" charset="0"/>
              <a:ea typeface="Segoe UI" pitchFamily="34" charset="0"/>
              <a:cs typeface="Segoe UI" pitchFamily="34" charset="0"/>
            </a:endParaRPr>
          </a:p>
        </p:txBody>
      </p:sp>
      <p:sp>
        <p:nvSpPr>
          <p:cNvPr id="27" name="Rectangle 26"/>
          <p:cNvSpPr/>
          <p:nvPr/>
        </p:nvSpPr>
        <p:spPr bwMode="auto">
          <a:xfrm>
            <a:off x="3093649" y="417732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POS zero downtime </a:t>
            </a:r>
          </a:p>
          <a:p>
            <a:pPr algn="ctr"/>
            <a:r>
              <a:rPr lang="en-US" sz="2400" b="1" dirty="0" smtClean="0">
                <a:latin typeface="Segoe UI" pitchFamily="34" charset="0"/>
                <a:ea typeface="Segoe UI" pitchFamily="34" charset="0"/>
                <a:cs typeface="Segoe UI" pitchFamily="34" charset="0"/>
              </a:rPr>
              <a:t>fuzzy logic</a:t>
            </a:r>
          </a:p>
        </p:txBody>
      </p:sp>
      <p:sp>
        <p:nvSpPr>
          <p:cNvPr id="28" name="Rectangle 27"/>
          <p:cNvSpPr/>
          <p:nvPr/>
        </p:nvSpPr>
        <p:spPr bwMode="auto">
          <a:xfrm>
            <a:off x="3119933" y="606960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Inter branch</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Stock visibility,</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blocking &amp; delivery</a:t>
            </a:r>
            <a:endParaRPr lang="en-US" sz="2400" b="1" dirty="0">
              <a:solidFill>
                <a:srgbClr val="FFFFFF"/>
              </a:solidFill>
              <a:latin typeface="Segoe UI" pitchFamily="34" charset="0"/>
              <a:ea typeface="Segoe UI" pitchFamily="34" charset="0"/>
              <a:cs typeface="Segoe UI" pitchFamily="34" charset="0"/>
            </a:endParaRPr>
          </a:p>
        </p:txBody>
      </p:sp>
      <p:sp>
        <p:nvSpPr>
          <p:cNvPr id="31" name="Rectangle 30"/>
          <p:cNvSpPr/>
          <p:nvPr/>
        </p:nvSpPr>
        <p:spPr bwMode="auto">
          <a:xfrm>
            <a:off x="8318604" y="2272306"/>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Digital display integration</a:t>
            </a:r>
            <a:endParaRPr lang="en-US" sz="2400" b="1" dirty="0">
              <a:latin typeface="Segoe UI" pitchFamily="34" charset="0"/>
              <a:ea typeface="Segoe UI" pitchFamily="34" charset="0"/>
              <a:cs typeface="Segoe UI" pitchFamily="34" charset="0"/>
            </a:endParaRPr>
          </a:p>
        </p:txBody>
      </p:sp>
      <p:sp>
        <p:nvSpPr>
          <p:cNvPr id="32" name="Rectangle 31"/>
          <p:cNvSpPr/>
          <p:nvPr/>
        </p:nvSpPr>
        <p:spPr bwMode="auto">
          <a:xfrm>
            <a:off x="5717321" y="606960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Off line data sync with authentication</a:t>
            </a:r>
            <a:endParaRPr lang="en-US" sz="2400" b="1" dirty="0">
              <a:solidFill>
                <a:srgbClr val="FFFFFF"/>
              </a:solidFill>
              <a:latin typeface="Segoe UI" pitchFamily="34" charset="0"/>
              <a:ea typeface="Segoe UI" pitchFamily="34" charset="0"/>
              <a:cs typeface="Segoe UI" pitchFamily="34" charset="0"/>
            </a:endParaRPr>
          </a:p>
        </p:txBody>
      </p:sp>
      <p:sp>
        <p:nvSpPr>
          <p:cNvPr id="33" name="Rectangle 32"/>
          <p:cNvSpPr/>
          <p:nvPr/>
        </p:nvSpPr>
        <p:spPr bwMode="auto">
          <a:xfrm>
            <a:off x="10929115" y="2251525"/>
            <a:ext cx="7005594" cy="419083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just"/>
            <a:endParaRPr lang="en-IN" sz="2400" b="1" dirty="0" smtClean="0"/>
          </a:p>
          <a:p>
            <a:pPr algn="just"/>
            <a:endParaRPr lang="en-IN" sz="2400" b="1" dirty="0"/>
          </a:p>
          <a:p>
            <a:pPr algn="just"/>
            <a:endParaRPr lang="en-IN" sz="2400" b="1" dirty="0" smtClean="0"/>
          </a:p>
          <a:p>
            <a:pPr algn="just"/>
            <a:endParaRPr lang="en-IN" sz="2400" b="1" dirty="0"/>
          </a:p>
          <a:p>
            <a:pPr algn="just"/>
            <a:endParaRPr lang="en-IN" sz="2400" b="1" dirty="0" smtClean="0"/>
          </a:p>
          <a:p>
            <a:endParaRPr lang="en-IN" sz="2400" b="1" dirty="0" smtClean="0"/>
          </a:p>
          <a:p>
            <a:endParaRPr lang="en-IN" sz="2400" b="1" dirty="0"/>
          </a:p>
          <a:p>
            <a:pPr algn="just"/>
            <a:r>
              <a:rPr lang="en-IN" sz="2400" b="1" dirty="0" smtClean="0"/>
              <a:t>CEM </a:t>
            </a:r>
            <a:r>
              <a:rPr lang="en-IN" sz="2400" b="1" dirty="0"/>
              <a:t>AX Retail </a:t>
            </a:r>
            <a:r>
              <a:rPr lang="en-IN" sz="2400" b="1" dirty="0" smtClean="0"/>
              <a:t>Plus is </a:t>
            </a:r>
            <a:r>
              <a:rPr lang="en-IN" sz="2400" b="1" dirty="0"/>
              <a:t>a powerful retail solution, with which competitive retailers can connect point-of-sale to enterprise resource planning and financials right out of the </a:t>
            </a:r>
            <a:r>
              <a:rPr lang="en-IN" sz="2400" b="1" dirty="0" smtClean="0"/>
              <a:t>box. </a:t>
            </a:r>
          </a:p>
          <a:p>
            <a:endParaRPr lang="en-US" sz="2400" b="1" dirty="0" smtClean="0"/>
          </a:p>
          <a:p>
            <a:pPr algn="just"/>
            <a:r>
              <a:rPr lang="en-US" sz="2400" b="1" dirty="0" smtClean="0"/>
              <a:t>CEM AX Retail Plus developed on top of  Microsoft Dynamics AX </a:t>
            </a:r>
            <a:r>
              <a:rPr lang="en-IN" sz="2400" b="1" dirty="0" smtClean="0"/>
              <a:t>injects </a:t>
            </a:r>
            <a:r>
              <a:rPr lang="en-IN" sz="2400" b="1" dirty="0"/>
              <a:t>the retailers with the exact customer behaviour and preferences, and helps them optimize a whole chain of operations, right from sales to supply and distribution</a:t>
            </a:r>
            <a:r>
              <a:rPr lang="en-IN" sz="2400" b="1" dirty="0" smtClean="0"/>
              <a:t>.</a:t>
            </a:r>
            <a:endParaRPr lang="en-US" sz="2400" b="1" dirty="0"/>
          </a:p>
          <a:p>
            <a:pPr algn="just"/>
            <a:endParaRPr lang="en-US" sz="2400" b="1" dirty="0" smtClean="0"/>
          </a:p>
          <a:p>
            <a:pPr algn="just"/>
            <a:endParaRPr lang="en-IN" sz="2400" b="1" dirty="0" smtClean="0"/>
          </a:p>
          <a:p>
            <a:pPr algn="just"/>
            <a:endParaRPr lang="en-US" sz="2400" b="1" dirty="0"/>
          </a:p>
          <a:p>
            <a:pPr algn="just"/>
            <a:endParaRPr lang="en-US" sz="2400" b="1" dirty="0" smtClean="0"/>
          </a:p>
          <a:p>
            <a:pPr algn="just"/>
            <a:endParaRPr lang="en-US" sz="2400" b="1" dirty="0"/>
          </a:p>
          <a:p>
            <a:pPr algn="just"/>
            <a:endParaRPr lang="en-US" sz="2400" b="1" dirty="0" smtClean="0"/>
          </a:p>
          <a:p>
            <a:pPr algn="just"/>
            <a:endParaRPr lang="en-US" sz="2400" b="1" dirty="0"/>
          </a:p>
        </p:txBody>
      </p:sp>
      <p:sp>
        <p:nvSpPr>
          <p:cNvPr id="13" name="Rectangle 12"/>
          <p:cNvSpPr/>
          <p:nvPr/>
        </p:nvSpPr>
        <p:spPr bwMode="auto">
          <a:xfrm>
            <a:off x="492366" y="2272306"/>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US" sz="2800" b="1" dirty="0">
              <a:solidFill>
                <a:srgbClr val="FFFFFF"/>
              </a:solidFill>
              <a:ea typeface="Segoe UI" pitchFamily="34" charset="0"/>
              <a:cs typeface="Segoe UI" pitchFamily="34" charset="0"/>
            </a:endParaRPr>
          </a:p>
        </p:txBody>
      </p:sp>
      <p:sp>
        <p:nvSpPr>
          <p:cNvPr id="15" name="Rectangle 14"/>
          <p:cNvSpPr/>
          <p:nvPr/>
        </p:nvSpPr>
        <p:spPr bwMode="auto">
          <a:xfrm>
            <a:off x="492366" y="417732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Weigh scale</a:t>
            </a:r>
          </a:p>
          <a:p>
            <a:pPr algn="ctr"/>
            <a:r>
              <a:rPr lang="en-US" sz="2400" b="1" dirty="0" smtClean="0">
                <a:latin typeface="Segoe UI" pitchFamily="34" charset="0"/>
                <a:ea typeface="Segoe UI" pitchFamily="34" charset="0"/>
                <a:cs typeface="Segoe UI" pitchFamily="34" charset="0"/>
              </a:rPr>
              <a:t>(Veg / Meat) integration</a:t>
            </a:r>
            <a:endParaRPr lang="en-US" sz="2400" b="1" dirty="0">
              <a:latin typeface="Segoe UI" pitchFamily="34" charset="0"/>
              <a:ea typeface="Segoe UI" pitchFamily="34" charset="0"/>
              <a:cs typeface="Segoe UI" pitchFamily="34" charset="0"/>
            </a:endParaRPr>
          </a:p>
        </p:txBody>
      </p:sp>
      <p:sp>
        <p:nvSpPr>
          <p:cNvPr id="16" name="Rectangle 15"/>
          <p:cNvSpPr/>
          <p:nvPr/>
        </p:nvSpPr>
        <p:spPr bwMode="auto">
          <a:xfrm>
            <a:off x="8333738" y="417732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Loyalty </a:t>
            </a: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schemes</a:t>
            </a:r>
          </a:p>
        </p:txBody>
      </p:sp>
      <p:sp>
        <p:nvSpPr>
          <p:cNvPr id="17" name="Rectangle 16"/>
          <p:cNvSpPr/>
          <p:nvPr/>
        </p:nvSpPr>
        <p:spPr bwMode="auto">
          <a:xfrm>
            <a:off x="8333738" y="6069608"/>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A4 </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Printing</a:t>
            </a:r>
            <a:endParaRPr lang="en-US" sz="2400" b="1" dirty="0">
              <a:solidFill>
                <a:srgbClr val="FFFFFF"/>
              </a:solidFill>
              <a:latin typeface="Segoe UI" pitchFamily="34" charset="0"/>
              <a:ea typeface="Segoe UI" pitchFamily="34" charset="0"/>
              <a:cs typeface="Segoe UI" pitchFamily="34" charset="0"/>
            </a:endParaRPr>
          </a:p>
        </p:txBody>
      </p:sp>
      <p:sp>
        <p:nvSpPr>
          <p:cNvPr id="19" name="Rectangle 18"/>
          <p:cNvSpPr/>
          <p:nvPr/>
        </p:nvSpPr>
        <p:spPr bwMode="auto">
          <a:xfrm>
            <a:off x="492366" y="7981574"/>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3 decimals </a:t>
            </a: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Add on</a:t>
            </a:r>
            <a:endParaRPr lang="en-IN" sz="2400" b="1"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3119933" y="7981574"/>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Return goods control</a:t>
            </a:r>
            <a:endParaRPr lang="en-US" sz="2400" b="1" dirty="0">
              <a:solidFill>
                <a:srgbClr val="FFFFFF"/>
              </a:solidFill>
              <a:latin typeface="Segoe UI" pitchFamily="34" charset="0"/>
              <a:ea typeface="Segoe UI" pitchFamily="34" charset="0"/>
              <a:cs typeface="Segoe UI" pitchFamily="34" charset="0"/>
            </a:endParaRPr>
          </a:p>
        </p:txBody>
      </p:sp>
      <p:sp>
        <p:nvSpPr>
          <p:cNvPr id="21" name="Rectangle 20"/>
          <p:cNvSpPr/>
          <p:nvPr/>
        </p:nvSpPr>
        <p:spPr bwMode="auto">
          <a:xfrm>
            <a:off x="5717321" y="7981574"/>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Gift </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card</a:t>
            </a:r>
            <a:endParaRPr lang="en-US" sz="2400" b="1" dirty="0">
              <a:solidFill>
                <a:srgbClr val="FFFFFF"/>
              </a:solidFill>
              <a:latin typeface="Segoe UI" pitchFamily="34" charset="0"/>
              <a:ea typeface="Segoe UI" pitchFamily="34" charset="0"/>
              <a:cs typeface="Segoe UI" pitchFamily="34" charset="0"/>
            </a:endParaRPr>
          </a:p>
        </p:txBody>
      </p:sp>
      <p:sp>
        <p:nvSpPr>
          <p:cNvPr id="22" name="Rectangle 21"/>
          <p:cNvSpPr/>
          <p:nvPr/>
        </p:nvSpPr>
        <p:spPr bwMode="auto">
          <a:xfrm>
            <a:off x="8333738" y="7981574"/>
            <a:ext cx="2520000" cy="1800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Customer service through POS</a:t>
            </a:r>
            <a:endParaRPr lang="en-US" sz="2400" b="1" dirty="0">
              <a:solidFill>
                <a:srgbClr val="FFFFFF"/>
              </a:solidFill>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9115" y="6442363"/>
            <a:ext cx="7005594" cy="3339211"/>
          </a:xfrm>
          <a:prstGeom prst="rect">
            <a:avLst/>
          </a:prstGeom>
        </p:spPr>
      </p:pic>
      <p:pic>
        <p:nvPicPr>
          <p:cNvPr id="1027" name="Picture 3" descr="C:\Users\Deepa.CEMINDIA.000\Desktop\RETAIL PN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892" y="2139227"/>
            <a:ext cx="2581821" cy="198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344770"/>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590231" y="2712053"/>
            <a:ext cx="4923954" cy="6288966"/>
            <a:chOff x="906111" y="1104900"/>
            <a:chExt cx="2293568" cy="3604898"/>
          </a:xfrm>
        </p:grpSpPr>
        <p:sp>
          <p:nvSpPr>
            <p:cNvPr id="68" name="white gradient"/>
            <p:cNvSpPr/>
            <p:nvPr/>
          </p:nvSpPr>
          <p:spPr>
            <a:xfrm>
              <a:off x="906111" y="1104900"/>
              <a:ext cx="2291722" cy="601832"/>
            </a:xfrm>
            <a:prstGeom prst="rect">
              <a:avLst/>
            </a:prstGeom>
            <a:solidFill>
              <a:schemeClr val="accent5"/>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 Over </a:t>
              </a:r>
              <a:r>
                <a:rPr lang="en-IN" sz="2800" dirty="0" smtClean="0">
                  <a:gradFill>
                    <a:gsLst>
                      <a:gs pos="0">
                        <a:srgbClr val="FFFFFF"/>
                      </a:gs>
                      <a:gs pos="100000">
                        <a:srgbClr val="FFFFFF"/>
                      </a:gs>
                    </a:gsLst>
                    <a:lin ang="16200000" scaled="0"/>
                  </a:gradFill>
                  <a:latin typeface="Segoe UI" pitchFamily="34" charset="0"/>
                  <a:ea typeface="Segoe UI" pitchFamily="34" charset="0"/>
                  <a:cs typeface="Segoe UI" pitchFamily="34" charset="0"/>
                </a:rPr>
                <a:t>a millions </a:t>
              </a:r>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hours of Dynamics experience</a:t>
              </a:r>
            </a:p>
          </p:txBody>
        </p:sp>
        <p:sp>
          <p:nvSpPr>
            <p:cNvPr id="69" name="Content Placeholder 4"/>
            <p:cNvSpPr txBox="1">
              <a:spLocks/>
            </p:cNvSpPr>
            <p:nvPr/>
          </p:nvSpPr>
          <p:spPr>
            <a:xfrm>
              <a:off x="906111" y="3642940"/>
              <a:ext cx="2291722" cy="1066858"/>
            </a:xfrm>
            <a:prstGeom prst="rect">
              <a:avLst/>
            </a:prstGeom>
            <a:solidFill>
              <a:schemeClr val="accent5"/>
            </a:solidFill>
          </p:spPr>
          <p:txBody>
            <a:bodyPr anchor="ctr"/>
            <a:lstStyle>
              <a:lvl1pPr marL="231775" indent="-231775" algn="l" defTabSz="914400" rtl="0" eaLnBrk="1" latinLnBrk="0" hangingPunct="1">
                <a:spcBef>
                  <a:spcPct val="20000"/>
                </a:spcBef>
                <a:buClr>
                  <a:srgbClr val="397FBB"/>
                </a:buClr>
                <a:buSzPct val="105000"/>
                <a:buFontTx/>
                <a:buBlip>
                  <a:blip r:embed="rId3"/>
                </a:buBlip>
                <a:defRPr sz="1800" kern="1200">
                  <a:solidFill>
                    <a:srgbClr val="397FBB"/>
                  </a:solidFill>
                  <a:latin typeface="Verdana" pitchFamily="34" charset="0"/>
                  <a:ea typeface="Verdana" pitchFamily="34" charset="0"/>
                  <a:cs typeface="Verdana" pitchFamily="34" charset="0"/>
                </a:defRPr>
              </a:lvl1pPr>
              <a:lvl2pPr marL="457200" indent="-230188" algn="l" defTabSz="914400" rtl="0" eaLnBrk="1" latinLnBrk="0" hangingPunct="1">
                <a:spcBef>
                  <a:spcPct val="20000"/>
                </a:spcBef>
                <a:buClr>
                  <a:srgbClr val="F1AB3C"/>
                </a:buClr>
                <a:buFont typeface="Arial" pitchFamily="34" charset="0"/>
                <a:buChar char="–"/>
                <a:defRPr sz="1600" kern="1200">
                  <a:solidFill>
                    <a:srgbClr val="626161"/>
                  </a:solidFill>
                  <a:latin typeface="Verdana" pitchFamily="34" charset="0"/>
                  <a:ea typeface="Verdana" pitchFamily="34" charset="0"/>
                  <a:cs typeface="Verdana" pitchFamily="34" charset="0"/>
                </a:defRPr>
              </a:lvl2pPr>
              <a:lvl3pPr marL="795338" indent="-228600" algn="l" defTabSz="914400" rtl="0" eaLnBrk="1" latinLnBrk="0" hangingPunct="1">
                <a:spcBef>
                  <a:spcPct val="20000"/>
                </a:spcBef>
                <a:buClr>
                  <a:srgbClr val="F1AB3C"/>
                </a:buClr>
                <a:buFont typeface="Arial" pitchFamily="34" charset="0"/>
                <a:buChar char="•"/>
                <a:defRPr sz="1400" kern="1200">
                  <a:solidFill>
                    <a:srgbClr val="626161"/>
                  </a:solidFill>
                  <a:latin typeface="Verdana" pitchFamily="34" charset="0"/>
                  <a:ea typeface="Verdana" pitchFamily="34" charset="0"/>
                  <a:cs typeface="Verdana" pitchFamily="34" charset="0"/>
                </a:defRPr>
              </a:lvl3pPr>
              <a:lvl4pPr marL="1143000"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4pPr>
              <a:lvl5pPr marL="1484313"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2800" dirty="0" smtClean="0">
                  <a:gradFill>
                    <a:gsLst>
                      <a:gs pos="0">
                        <a:srgbClr val="FFFFFF"/>
                      </a:gs>
                      <a:gs pos="100000">
                        <a:srgbClr val="FFFFFF"/>
                      </a:gs>
                    </a:gsLst>
                    <a:lin ang="16200000" scaled="0"/>
                  </a:gradFill>
                  <a:latin typeface="Segoe UI"/>
                  <a:ea typeface="Segoe UI" pitchFamily="34" charset="0"/>
                  <a:cs typeface="Segoe UI" pitchFamily="34" charset="0"/>
                </a:rPr>
                <a:t>Onsite </a:t>
              </a:r>
              <a:r>
                <a:rPr lang="en-IN" sz="2800" dirty="0">
                  <a:gradFill>
                    <a:gsLst>
                      <a:gs pos="0">
                        <a:srgbClr val="FFFFFF"/>
                      </a:gs>
                      <a:gs pos="100000">
                        <a:srgbClr val="FFFFFF"/>
                      </a:gs>
                    </a:gsLst>
                    <a:lin ang="16200000" scaled="0"/>
                  </a:gradFill>
                  <a:latin typeface="Segoe UI"/>
                  <a:ea typeface="Segoe UI" pitchFamily="34" charset="0"/>
                  <a:cs typeface="Segoe UI" pitchFamily="34" charset="0"/>
                </a:rPr>
                <a:t>/ </a:t>
              </a:r>
              <a:r>
                <a:rPr lang="en-IN" sz="2800" dirty="0" smtClean="0">
                  <a:gradFill>
                    <a:gsLst>
                      <a:gs pos="0">
                        <a:srgbClr val="FFFFFF"/>
                      </a:gs>
                      <a:gs pos="100000">
                        <a:srgbClr val="FFFFFF"/>
                      </a:gs>
                    </a:gsLst>
                    <a:lin ang="16200000" scaled="0"/>
                  </a:gradFill>
                  <a:latin typeface="Segoe UI"/>
                  <a:ea typeface="Segoe UI" pitchFamily="34" charset="0"/>
                  <a:cs typeface="Segoe UI" pitchFamily="34" charset="0"/>
                </a:rPr>
                <a:t>Offshore experience</a:t>
              </a:r>
              <a:endParaRPr lang="en-IN" sz="2800" dirty="0">
                <a:gradFill>
                  <a:gsLst>
                    <a:gs pos="0">
                      <a:srgbClr val="FFFFFF"/>
                    </a:gs>
                    <a:gs pos="100000">
                      <a:srgbClr val="FFFFFF"/>
                    </a:gs>
                  </a:gsLst>
                  <a:lin ang="16200000" scaled="0"/>
                </a:gradFill>
                <a:latin typeface="Segoe UI"/>
                <a:ea typeface="Segoe UI" pitchFamily="34" charset="0"/>
                <a:cs typeface="Segoe UI" pitchFamily="34" charset="0"/>
              </a:endParaRPr>
            </a:p>
          </p:txBody>
        </p:sp>
        <p:pic>
          <p:nvPicPr>
            <p:cNvPr id="70" name="Picture 2"/>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06111" y="1706732"/>
              <a:ext cx="2293568" cy="193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1" name="Group 70"/>
          <p:cNvGrpSpPr/>
          <p:nvPr/>
        </p:nvGrpSpPr>
        <p:grpSpPr>
          <a:xfrm>
            <a:off x="6673982" y="2711895"/>
            <a:ext cx="4907706" cy="6289122"/>
            <a:chOff x="3352800" y="1104900"/>
            <a:chExt cx="2286000" cy="3604988"/>
          </a:xfrm>
        </p:grpSpPr>
        <p:sp>
          <p:nvSpPr>
            <p:cNvPr id="72" name="white gradient"/>
            <p:cNvSpPr/>
            <p:nvPr/>
          </p:nvSpPr>
          <p:spPr>
            <a:xfrm>
              <a:off x="3352800" y="1104900"/>
              <a:ext cx="2286000" cy="603504"/>
            </a:xfrm>
            <a:prstGeom prst="rect">
              <a:avLst/>
            </a:prstGeom>
            <a:solidFill>
              <a:schemeClr val="accent1">
                <a:lumMod val="75000"/>
              </a:schemeClr>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 Committed to ‘Timely &amp; Quality’ delivery</a:t>
              </a:r>
            </a:p>
          </p:txBody>
        </p:sp>
        <p:sp>
          <p:nvSpPr>
            <p:cNvPr id="73" name="Content Placeholder 4"/>
            <p:cNvSpPr txBox="1">
              <a:spLocks/>
            </p:cNvSpPr>
            <p:nvPr/>
          </p:nvSpPr>
          <p:spPr>
            <a:xfrm>
              <a:off x="3352800" y="3632940"/>
              <a:ext cx="2285195" cy="1076948"/>
            </a:xfrm>
            <a:prstGeom prst="rect">
              <a:avLst/>
            </a:prstGeom>
            <a:solidFill>
              <a:schemeClr val="accent1">
                <a:lumMod val="75000"/>
              </a:schemeClr>
            </a:solidFill>
          </p:spPr>
          <p:txBody>
            <a:bodyPr lIns="68580" tIns="0" rIns="68580" bIns="0" anchor="ctr"/>
            <a:lstStyle>
              <a:lvl1pPr marL="231775" indent="-231775" algn="l" defTabSz="914400" rtl="0" eaLnBrk="1" latinLnBrk="0" hangingPunct="1">
                <a:spcBef>
                  <a:spcPct val="20000"/>
                </a:spcBef>
                <a:buClr>
                  <a:srgbClr val="397FBB"/>
                </a:buClr>
                <a:buSzPct val="105000"/>
                <a:buFontTx/>
                <a:buBlip>
                  <a:blip r:embed="rId3"/>
                </a:buBlip>
                <a:defRPr sz="1800" kern="1200">
                  <a:solidFill>
                    <a:srgbClr val="397FBB"/>
                  </a:solidFill>
                  <a:latin typeface="Verdana" pitchFamily="34" charset="0"/>
                  <a:ea typeface="Verdana" pitchFamily="34" charset="0"/>
                  <a:cs typeface="Verdana" pitchFamily="34" charset="0"/>
                </a:defRPr>
              </a:lvl1pPr>
              <a:lvl2pPr marL="457200" indent="-230188" algn="l" defTabSz="914400" rtl="0" eaLnBrk="1" latinLnBrk="0" hangingPunct="1">
                <a:spcBef>
                  <a:spcPct val="20000"/>
                </a:spcBef>
                <a:buClr>
                  <a:srgbClr val="F1AB3C"/>
                </a:buClr>
                <a:buFont typeface="Arial" pitchFamily="34" charset="0"/>
                <a:buChar char="–"/>
                <a:defRPr sz="1600" kern="1200">
                  <a:solidFill>
                    <a:srgbClr val="626161"/>
                  </a:solidFill>
                  <a:latin typeface="Verdana" pitchFamily="34" charset="0"/>
                  <a:ea typeface="Verdana" pitchFamily="34" charset="0"/>
                  <a:cs typeface="Verdana" pitchFamily="34" charset="0"/>
                </a:defRPr>
              </a:lvl2pPr>
              <a:lvl3pPr marL="795338" indent="-228600" algn="l" defTabSz="914400" rtl="0" eaLnBrk="1" latinLnBrk="0" hangingPunct="1">
                <a:spcBef>
                  <a:spcPct val="20000"/>
                </a:spcBef>
                <a:buClr>
                  <a:srgbClr val="F1AB3C"/>
                </a:buClr>
                <a:buFont typeface="Arial" pitchFamily="34" charset="0"/>
                <a:buChar char="•"/>
                <a:defRPr sz="1400" kern="1200">
                  <a:solidFill>
                    <a:srgbClr val="626161"/>
                  </a:solidFill>
                  <a:latin typeface="Verdana" pitchFamily="34" charset="0"/>
                  <a:ea typeface="Verdana" pitchFamily="34" charset="0"/>
                  <a:cs typeface="Verdana" pitchFamily="34" charset="0"/>
                </a:defRPr>
              </a:lvl3pPr>
              <a:lvl4pPr marL="1143000"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4pPr>
              <a:lvl5pPr marL="1484313"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2800" spc="-30" dirty="0">
                  <a:gradFill>
                    <a:gsLst>
                      <a:gs pos="0">
                        <a:srgbClr val="FFFFFF"/>
                      </a:gs>
                      <a:gs pos="100000">
                        <a:srgbClr val="FFFFFF"/>
                      </a:gs>
                    </a:gsLst>
                    <a:lin ang="16200000" scaled="0"/>
                  </a:gradFill>
                  <a:latin typeface="Segoe UI"/>
                  <a:ea typeface="Segoe UI" pitchFamily="34" charset="0"/>
                  <a:cs typeface="Segoe UI" pitchFamily="34" charset="0"/>
                </a:rPr>
                <a:t> Incentivized for FTR (First time Right)</a:t>
              </a:r>
            </a:p>
          </p:txBody>
        </p:sp>
        <p:pic>
          <p:nvPicPr>
            <p:cNvPr id="74" name="Picture 3"/>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3352800" y="1708497"/>
              <a:ext cx="2286000" cy="1924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5" name="Group 74"/>
          <p:cNvGrpSpPr/>
          <p:nvPr/>
        </p:nvGrpSpPr>
        <p:grpSpPr>
          <a:xfrm>
            <a:off x="11736655" y="2712053"/>
            <a:ext cx="4905983" cy="6288966"/>
            <a:chOff x="5789028" y="1104900"/>
            <a:chExt cx="2285197" cy="3604898"/>
          </a:xfrm>
        </p:grpSpPr>
        <p:grpSp>
          <p:nvGrpSpPr>
            <p:cNvPr id="76" name="Group 75"/>
            <p:cNvGrpSpPr/>
            <p:nvPr/>
          </p:nvGrpSpPr>
          <p:grpSpPr>
            <a:xfrm>
              <a:off x="5789028" y="1104900"/>
              <a:ext cx="2285197" cy="3604898"/>
              <a:chOff x="5791200" y="1104900"/>
              <a:chExt cx="2285197" cy="3604898"/>
            </a:xfrm>
          </p:grpSpPr>
          <p:sp>
            <p:nvSpPr>
              <p:cNvPr id="78" name="white gradient"/>
              <p:cNvSpPr/>
              <p:nvPr/>
            </p:nvSpPr>
            <p:spPr>
              <a:xfrm>
                <a:off x="5791200" y="1104900"/>
                <a:ext cx="2285197" cy="603504"/>
              </a:xfrm>
              <a:prstGeom prst="rect">
                <a:avLst/>
              </a:prstGeom>
              <a:solidFill>
                <a:schemeClr val="accent4"/>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Qualified people from premium institutes </a:t>
                </a:r>
              </a:p>
            </p:txBody>
          </p:sp>
          <p:sp>
            <p:nvSpPr>
              <p:cNvPr id="79" name="Content Placeholder 4"/>
              <p:cNvSpPr txBox="1">
                <a:spLocks/>
              </p:cNvSpPr>
              <p:nvPr/>
            </p:nvSpPr>
            <p:spPr>
              <a:xfrm>
                <a:off x="5791200" y="3634366"/>
                <a:ext cx="2285197" cy="1075432"/>
              </a:xfrm>
              <a:prstGeom prst="rect">
                <a:avLst/>
              </a:prstGeom>
              <a:solidFill>
                <a:schemeClr val="accent4"/>
              </a:solidFill>
            </p:spPr>
            <p:txBody>
              <a:bodyPr anchor="ctr"/>
              <a:lstStyle>
                <a:defPPr>
                  <a:defRPr lang="en-US"/>
                </a:defPPr>
                <a:lvl1pPr indent="0" algn="ctr">
                  <a:spcBef>
                    <a:spcPts val="0"/>
                  </a:spcBef>
                  <a:buClr>
                    <a:srgbClr val="397FBB"/>
                  </a:buClr>
                  <a:buSzPct val="105000"/>
                  <a:buFontTx/>
                  <a:buNone/>
                  <a:defRPr sz="1400">
                    <a:gradFill>
                      <a:gsLst>
                        <a:gs pos="0">
                          <a:srgbClr val="FFFFFF"/>
                        </a:gs>
                        <a:gs pos="100000">
                          <a:srgbClr val="FFFFFF"/>
                        </a:gs>
                      </a:gsLst>
                      <a:lin ang="16200000" scaled="0"/>
                    </a:gradFill>
                    <a:latin typeface="Segoe UI"/>
                    <a:ea typeface="Segoe UI" pitchFamily="34" charset="0"/>
                    <a:cs typeface="Segoe UI" pitchFamily="34" charset="0"/>
                  </a:defRPr>
                </a:lvl1pPr>
                <a:lvl2pPr indent="-230188">
                  <a:spcBef>
                    <a:spcPct val="20000"/>
                  </a:spcBef>
                  <a:buClr>
                    <a:srgbClr val="F1AB3C"/>
                  </a:buClr>
                  <a:buFont typeface="Arial" pitchFamily="34" charset="0"/>
                  <a:buChar char="–"/>
                  <a:defRPr sz="1600">
                    <a:solidFill>
                      <a:srgbClr val="626161"/>
                    </a:solidFill>
                    <a:latin typeface="Verdana" pitchFamily="34" charset="0"/>
                    <a:ea typeface="Verdana" pitchFamily="34" charset="0"/>
                    <a:cs typeface="Verdana" pitchFamily="34" charset="0"/>
                  </a:defRPr>
                </a:lvl2pPr>
                <a:lvl3pPr marL="795338" indent="-228600">
                  <a:spcBef>
                    <a:spcPct val="20000"/>
                  </a:spcBef>
                  <a:buClr>
                    <a:srgbClr val="F1AB3C"/>
                  </a:buClr>
                  <a:buFont typeface="Arial" pitchFamily="34" charset="0"/>
                  <a:buChar char="•"/>
                  <a:defRPr sz="1400">
                    <a:solidFill>
                      <a:srgbClr val="626161"/>
                    </a:solidFill>
                    <a:latin typeface="Verdana" pitchFamily="34" charset="0"/>
                    <a:ea typeface="Verdana" pitchFamily="34" charset="0"/>
                    <a:cs typeface="Verdana" pitchFamily="34" charset="0"/>
                  </a:defRPr>
                </a:lvl3pPr>
                <a:lvl4pPr marL="1143000" indent="-228600">
                  <a:spcBef>
                    <a:spcPct val="20000"/>
                  </a:spcBef>
                  <a:buClr>
                    <a:srgbClr val="F1AB3C"/>
                  </a:buClr>
                  <a:buFont typeface="Arial" pitchFamily="34" charset="0"/>
                  <a:buChar char="–"/>
                  <a:defRPr sz="1200">
                    <a:solidFill>
                      <a:srgbClr val="626161"/>
                    </a:solidFill>
                    <a:latin typeface="Verdana" pitchFamily="34" charset="0"/>
                    <a:ea typeface="Verdana" pitchFamily="34" charset="0"/>
                    <a:cs typeface="Verdana" pitchFamily="34" charset="0"/>
                  </a:defRPr>
                </a:lvl4pPr>
                <a:lvl5pPr marL="1484313" indent="-228600">
                  <a:spcBef>
                    <a:spcPct val="20000"/>
                  </a:spcBef>
                  <a:buClr>
                    <a:srgbClr val="F1AB3C"/>
                  </a:buClr>
                  <a:buFont typeface="Arial" pitchFamily="34" charset="0"/>
                  <a:buChar char="»"/>
                  <a:defRPr sz="1200">
                    <a:solidFill>
                      <a:srgbClr val="626161"/>
                    </a:solidFill>
                    <a:latin typeface="Verdana" pitchFamily="34" charset="0"/>
                    <a:ea typeface="Verdana" pitchFamily="34" charset="0"/>
                    <a:cs typeface="Verdana"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IN" sz="2800" dirty="0"/>
                  <a:t>Sub contractor experience with large MNCs</a:t>
                </a:r>
              </a:p>
            </p:txBody>
          </p:sp>
        </p:grpSp>
        <p:pic>
          <p:nvPicPr>
            <p:cNvPr id="77" name="Picture 7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9028" y="1708407"/>
              <a:ext cx="2285197" cy="1934533"/>
            </a:xfrm>
            <a:prstGeom prst="rect">
              <a:avLst/>
            </a:prstGeom>
          </p:spPr>
        </p:pic>
      </p:grpSp>
      <p:sp>
        <p:nvSpPr>
          <p:cNvPr id="2" name="Title 1"/>
          <p:cNvSpPr>
            <a:spLocks noGrp="1"/>
          </p:cNvSpPr>
          <p:nvPr>
            <p:ph type="title"/>
          </p:nvPr>
        </p:nvSpPr>
        <p:spPr>
          <a:xfrm>
            <a:off x="771388" y="1352558"/>
            <a:ext cx="16727876" cy="685572"/>
          </a:xfrm>
        </p:spPr>
        <p:txBody>
          <a:bodyPr/>
          <a:lstStyle/>
          <a:p>
            <a:r>
              <a:rPr lang="en-US" sz="4950" dirty="0" smtClean="0"/>
              <a:t>CEM Team</a:t>
            </a:r>
            <a:endParaRPr lang="en-US" sz="4950" dirty="0"/>
          </a:p>
        </p:txBody>
      </p:sp>
    </p:spTree>
    <p:extLst>
      <p:ext uri="{BB962C8B-B14F-4D97-AF65-F5344CB8AC3E}">
        <p14:creationId xmlns:p14="http://schemas.microsoft.com/office/powerpoint/2010/main" val="103626386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780062" y="1355291"/>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Why CEM</a:t>
            </a:r>
            <a:endParaRPr lang="en-US" dirty="0">
              <a:gradFill flip="none" rotWithShape="1">
                <a:gsLst>
                  <a:gs pos="0">
                    <a:schemeClr val="accent2"/>
                  </a:gs>
                  <a:gs pos="100000">
                    <a:schemeClr val="accent2"/>
                  </a:gs>
                </a:gsLst>
                <a:lin ang="5400000" scaled="0"/>
                <a:tileRect/>
              </a:gradFill>
              <a:latin typeface="+mn-lt"/>
            </a:endParaRPr>
          </a:p>
        </p:txBody>
      </p:sp>
      <p:sp>
        <p:nvSpPr>
          <p:cNvPr id="6" name="Rectangle 5"/>
          <p:cNvSpPr/>
          <p:nvPr/>
        </p:nvSpPr>
        <p:spPr bwMode="auto">
          <a:xfrm>
            <a:off x="12647304" y="2665655"/>
            <a:ext cx="2285406" cy="183711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End to end service from implementation to support</a:t>
            </a:r>
            <a:endParaRPr lang="en-IN" sz="2000" b="1" dirty="0">
              <a:solidFill>
                <a:srgbClr val="FFFFFF"/>
              </a:solidFill>
              <a:ea typeface="Segoe UI" pitchFamily="34" charset="0"/>
              <a:cs typeface="Segoe UI" pitchFamily="34" charset="0"/>
            </a:endParaRPr>
          </a:p>
        </p:txBody>
      </p:sp>
      <p:sp>
        <p:nvSpPr>
          <p:cNvPr id="8" name="Rectangle 7"/>
          <p:cNvSpPr/>
          <p:nvPr/>
        </p:nvSpPr>
        <p:spPr bwMode="auto">
          <a:xfrm>
            <a:off x="15127050" y="2665656"/>
            <a:ext cx="2285406" cy="183711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Over Million hours of Microsoft Dynamics experience</a:t>
            </a:r>
            <a:endParaRPr lang="en-US" sz="2000" b="1" dirty="0">
              <a:solidFill>
                <a:srgbClr val="FFFFFF"/>
              </a:solidFill>
              <a:ea typeface="Segoe UI" pitchFamily="34" charset="0"/>
              <a:cs typeface="Segoe UI" pitchFamily="34" charset="0"/>
            </a:endParaRPr>
          </a:p>
        </p:txBody>
      </p:sp>
      <p:sp>
        <p:nvSpPr>
          <p:cNvPr id="23" name="Rectangle 22"/>
          <p:cNvSpPr/>
          <p:nvPr/>
        </p:nvSpPr>
        <p:spPr bwMode="auto">
          <a:xfrm>
            <a:off x="884330" y="2665656"/>
            <a:ext cx="2285406" cy="1837114"/>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Domain expertise in 19 industry verticals</a:t>
            </a:r>
            <a:endParaRPr lang="en-IN" sz="2000" b="1" dirty="0">
              <a:solidFill>
                <a:srgbClr val="FFFFFF"/>
              </a:solidFill>
              <a:ea typeface="Segoe UI" pitchFamily="34" charset="0"/>
              <a:cs typeface="Segoe UI" pitchFamily="34" charset="0"/>
            </a:endParaRPr>
          </a:p>
        </p:txBody>
      </p:sp>
      <p:sp>
        <p:nvSpPr>
          <p:cNvPr id="24" name="Rectangle 23"/>
          <p:cNvSpPr/>
          <p:nvPr/>
        </p:nvSpPr>
        <p:spPr bwMode="auto">
          <a:xfrm>
            <a:off x="3364076" y="2665656"/>
            <a:ext cx="2285406" cy="1854390"/>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97.7% Customer Satisfaction</a:t>
            </a:r>
            <a:endParaRPr lang="en-US" sz="2000" b="1" dirty="0">
              <a:solidFill>
                <a:srgbClr val="FFFFFF"/>
              </a:solidFill>
              <a:ea typeface="Segoe UI" pitchFamily="34" charset="0"/>
              <a:cs typeface="Segoe UI" pitchFamily="34" charset="0"/>
            </a:endParaRPr>
          </a:p>
        </p:txBody>
      </p:sp>
      <p:sp>
        <p:nvSpPr>
          <p:cNvPr id="25" name="Rectangle 24"/>
          <p:cNvSpPr/>
          <p:nvPr/>
        </p:nvSpPr>
        <p:spPr bwMode="auto">
          <a:xfrm>
            <a:off x="931971" y="4685794"/>
            <a:ext cx="2285406" cy="1853715"/>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24x7 Operations</a:t>
            </a:r>
            <a:endParaRPr lang="en-US" sz="2000" b="1" dirty="0">
              <a:solidFill>
                <a:srgbClr val="FFFFFF"/>
              </a:solidFill>
              <a:ea typeface="Segoe UI" pitchFamily="34" charset="0"/>
              <a:cs typeface="Segoe UI" pitchFamily="34" charset="0"/>
            </a:endParaRPr>
          </a:p>
        </p:txBody>
      </p:sp>
      <p:sp>
        <p:nvSpPr>
          <p:cNvPr id="26" name="Rectangle 25"/>
          <p:cNvSpPr/>
          <p:nvPr/>
        </p:nvSpPr>
        <p:spPr bwMode="auto">
          <a:xfrm>
            <a:off x="3389278" y="4690015"/>
            <a:ext cx="2285406" cy="184949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000" b="1" dirty="0"/>
              <a:t>S</a:t>
            </a:r>
            <a:r>
              <a:rPr lang="en-US" sz="2000" b="1" dirty="0" smtClean="0"/>
              <a:t>uccessful </a:t>
            </a:r>
            <a:r>
              <a:rPr lang="en-US" sz="2000" b="1" dirty="0"/>
              <a:t>timely project completion</a:t>
            </a:r>
          </a:p>
        </p:txBody>
      </p:sp>
      <p:sp>
        <p:nvSpPr>
          <p:cNvPr id="27" name="Rectangle 26"/>
          <p:cNvSpPr/>
          <p:nvPr/>
        </p:nvSpPr>
        <p:spPr bwMode="auto">
          <a:xfrm>
            <a:off x="931966" y="6709476"/>
            <a:ext cx="4717515" cy="181629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000" b="1" dirty="0" smtClean="0"/>
              <a:t>Microsoft Dynamics </a:t>
            </a:r>
            <a:r>
              <a:rPr lang="en-US" sz="2000" b="1" dirty="0"/>
              <a:t>Best </a:t>
            </a:r>
            <a:r>
              <a:rPr lang="en-US" sz="2000" b="1" dirty="0" smtClean="0"/>
              <a:t>implementation partner 3 years </a:t>
            </a:r>
          </a:p>
          <a:p>
            <a:pPr algn="ctr"/>
            <a:r>
              <a:rPr lang="en-US" sz="2000" b="1" dirty="0" smtClean="0"/>
              <a:t>in </a:t>
            </a:r>
            <a:r>
              <a:rPr lang="en-US" sz="2000" b="1" dirty="0"/>
              <a:t>a </a:t>
            </a:r>
            <a:r>
              <a:rPr lang="en-US" sz="2000" b="1" dirty="0" smtClean="0"/>
              <a:t>row</a:t>
            </a:r>
            <a:endParaRPr lang="en-US" sz="2000" b="1" dirty="0"/>
          </a:p>
        </p:txBody>
      </p:sp>
      <p:sp>
        <p:nvSpPr>
          <p:cNvPr id="28" name="Rectangle 27"/>
          <p:cNvSpPr/>
          <p:nvPr/>
        </p:nvSpPr>
        <p:spPr bwMode="auto">
          <a:xfrm>
            <a:off x="12647304" y="6709477"/>
            <a:ext cx="4765152" cy="181629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Lower TCO (Total cost of ownership) </a:t>
            </a:r>
          </a:p>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by blended model</a:t>
            </a:r>
            <a:endParaRPr lang="en-US" sz="2000" b="1" dirty="0">
              <a:solidFill>
                <a:srgbClr val="FFFFFF"/>
              </a:solidFill>
              <a:ea typeface="Segoe UI" pitchFamily="34" charset="0"/>
              <a:cs typeface="Segoe UI" pitchFamily="34" charset="0"/>
            </a:endParaRPr>
          </a:p>
        </p:txBody>
      </p:sp>
      <p:sp>
        <p:nvSpPr>
          <p:cNvPr id="15" name="Rectangle 14"/>
          <p:cNvSpPr/>
          <p:nvPr/>
        </p:nvSpPr>
        <p:spPr bwMode="auto">
          <a:xfrm>
            <a:off x="12647304" y="4702394"/>
            <a:ext cx="2285406" cy="183711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265</a:t>
            </a:r>
          </a:p>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happy customers</a:t>
            </a:r>
            <a:endParaRPr lang="en-IN" sz="2000" b="1" dirty="0">
              <a:solidFill>
                <a:srgbClr val="FFFFFF"/>
              </a:solidFill>
              <a:ea typeface="Segoe UI" pitchFamily="34" charset="0"/>
              <a:cs typeface="Segoe UI" pitchFamily="34" charset="0"/>
            </a:endParaRPr>
          </a:p>
        </p:txBody>
      </p:sp>
      <p:sp>
        <p:nvSpPr>
          <p:cNvPr id="16" name="Rectangle 15"/>
          <p:cNvSpPr/>
          <p:nvPr/>
        </p:nvSpPr>
        <p:spPr bwMode="auto">
          <a:xfrm>
            <a:off x="15127050" y="4702395"/>
            <a:ext cx="2285406" cy="183711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Proven “Sure </a:t>
            </a:r>
            <a:r>
              <a:rPr lang="en-US" sz="2000" b="1" dirty="0">
                <a:solidFill>
                  <a:srgbClr val="FFFFFF"/>
                </a:solidFill>
                <a:ea typeface="Segoe UI" pitchFamily="34" charset="0"/>
                <a:cs typeface="Segoe UI" pitchFamily="34" charset="0"/>
              </a:rPr>
              <a:t>S</a:t>
            </a:r>
            <a:r>
              <a:rPr lang="en-US" sz="2000" b="1" dirty="0" smtClean="0">
                <a:solidFill>
                  <a:srgbClr val="FFFFFF"/>
                </a:solidFill>
                <a:ea typeface="Segoe UI" pitchFamily="34" charset="0"/>
                <a:cs typeface="Segoe UI" pitchFamily="34" charset="0"/>
              </a:rPr>
              <a:t>tep Methodology”</a:t>
            </a:r>
            <a:endParaRPr lang="en-US" sz="2000" b="1" dirty="0">
              <a:solidFill>
                <a:srgbClr val="FFFFFF"/>
              </a:solidFill>
              <a:ea typeface="Segoe UI" pitchFamily="34" charset="0"/>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18909" y="2643967"/>
            <a:ext cx="6650181" cy="5881801"/>
          </a:xfrm>
          <a:prstGeom prst="rect">
            <a:avLst/>
          </a:prstGeom>
        </p:spPr>
      </p:pic>
    </p:spTree>
    <p:extLst>
      <p:ext uri="{BB962C8B-B14F-4D97-AF65-F5344CB8AC3E}">
        <p14:creationId xmlns:p14="http://schemas.microsoft.com/office/powerpoint/2010/main" val="2194872993"/>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9350" y="1869551"/>
            <a:ext cx="11961844" cy="8024327"/>
          </a:xfrm>
          <a:prstGeom prst="rect">
            <a:avLst/>
          </a:prstGeom>
          <a:noFill/>
        </p:spPr>
        <p:txBody>
          <a:bodyPr wrap="square" numCol="3" rtlCol="0">
            <a:spAutoFit/>
          </a:bodyPr>
          <a:lstStyle/>
          <a:p>
            <a:r>
              <a:rPr lang="en-US" sz="2400" b="1" dirty="0" smtClean="0">
                <a:latin typeface="Segoe UI" pitchFamily="34" charset="0"/>
                <a:ea typeface="Segoe UI" pitchFamily="34" charset="0"/>
                <a:cs typeface="Segoe UI" pitchFamily="34" charset="0"/>
              </a:rPr>
              <a:t>United States</a:t>
            </a:r>
          </a:p>
          <a:p>
            <a:endParaRPr lang="en-US"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50 </a:t>
            </a:r>
            <a:r>
              <a:rPr lang="en-IN" sz="1800" dirty="0">
                <a:latin typeface="Segoe UI" pitchFamily="34" charset="0"/>
                <a:ea typeface="Segoe UI" pitchFamily="34" charset="0"/>
                <a:cs typeface="Segoe UI" pitchFamily="34" charset="0"/>
              </a:rPr>
              <a:t>Tice Blvd, Suite 340</a:t>
            </a:r>
          </a:p>
          <a:p>
            <a:r>
              <a:rPr lang="en-IN" sz="1800" dirty="0">
                <a:latin typeface="Segoe UI" pitchFamily="34" charset="0"/>
                <a:ea typeface="Segoe UI" pitchFamily="34" charset="0"/>
                <a:cs typeface="Segoe UI" pitchFamily="34" charset="0"/>
              </a:rPr>
              <a:t>Woodcliff Lake, NJ  07677</a:t>
            </a:r>
          </a:p>
          <a:p>
            <a:r>
              <a:rPr lang="en-IN" sz="1800" dirty="0">
                <a:latin typeface="Segoe UI" pitchFamily="34" charset="0"/>
                <a:ea typeface="Segoe UI" pitchFamily="34" charset="0"/>
                <a:cs typeface="Segoe UI" pitchFamily="34" charset="0"/>
              </a:rPr>
              <a:t>Tel : +1 </a:t>
            </a:r>
            <a:r>
              <a:rPr lang="en-IN" sz="1800" dirty="0"/>
              <a:t>(201) 391-5345 </a:t>
            </a:r>
          </a:p>
          <a:p>
            <a:endParaRPr lang="en-IN" sz="1800" dirty="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4944 Sunrise Blvd. </a:t>
            </a:r>
            <a:endParaRPr lang="en-IN"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Suite B-4,Fair </a:t>
            </a:r>
            <a:r>
              <a:rPr lang="en-IN" sz="1800" dirty="0">
                <a:latin typeface="Segoe UI" pitchFamily="34" charset="0"/>
                <a:ea typeface="Segoe UI" pitchFamily="34" charset="0"/>
                <a:cs typeface="Segoe UI" pitchFamily="34" charset="0"/>
              </a:rPr>
              <a:t>Oaks, </a:t>
            </a:r>
            <a:endParaRPr lang="en-IN"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CA </a:t>
            </a:r>
            <a:r>
              <a:rPr lang="en-IN" sz="1800" dirty="0">
                <a:latin typeface="Segoe UI" pitchFamily="34" charset="0"/>
                <a:ea typeface="Segoe UI" pitchFamily="34" charset="0"/>
                <a:cs typeface="Segoe UI" pitchFamily="34" charset="0"/>
              </a:rPr>
              <a:t>95628</a:t>
            </a:r>
          </a:p>
          <a:p>
            <a:endParaRPr lang="en-US"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United Kingdom</a:t>
            </a:r>
          </a:p>
          <a:p>
            <a:endParaRPr lang="en-US" sz="1800" dirty="0" smtClean="0">
              <a:latin typeface="Segoe UI" pitchFamily="34" charset="0"/>
              <a:ea typeface="Segoe UI" pitchFamily="34" charset="0"/>
              <a:cs typeface="Segoe UI" pitchFamily="34" charset="0"/>
            </a:endParaRPr>
          </a:p>
          <a:p>
            <a:r>
              <a:rPr lang="en-US" sz="1800" dirty="0">
                <a:latin typeface="Segoe UI" pitchFamily="34" charset="0"/>
                <a:ea typeface="Segoe UI" pitchFamily="34" charset="0"/>
                <a:cs typeface="Segoe UI" pitchFamily="34" charset="0"/>
              </a:rPr>
              <a:t>4 Morel Mews, Dagenham RM8   </a:t>
            </a:r>
          </a:p>
          <a:p>
            <a:r>
              <a:rPr lang="en-US" sz="1800" dirty="0">
                <a:latin typeface="Segoe UI" pitchFamily="34" charset="0"/>
                <a:ea typeface="Segoe UI" pitchFamily="34" charset="0"/>
                <a:cs typeface="Segoe UI" pitchFamily="34" charset="0"/>
              </a:rPr>
              <a:t>1 BW Essex  </a:t>
            </a:r>
          </a:p>
          <a:p>
            <a:r>
              <a:rPr lang="en-US" sz="1800" dirty="0">
                <a:latin typeface="Segoe UI" pitchFamily="34" charset="0"/>
                <a:ea typeface="Segoe UI" pitchFamily="34" charset="0"/>
                <a:cs typeface="Segoe UI" pitchFamily="34" charset="0"/>
              </a:rPr>
              <a:t>Tel : +44 207 993 </a:t>
            </a:r>
            <a:r>
              <a:rPr lang="en-US" sz="1800" dirty="0" smtClean="0">
                <a:latin typeface="Segoe UI" pitchFamily="34" charset="0"/>
                <a:ea typeface="Segoe UI" pitchFamily="34" charset="0"/>
                <a:cs typeface="Segoe UI" pitchFamily="34" charset="0"/>
              </a:rPr>
              <a:t>6483</a:t>
            </a:r>
          </a:p>
          <a:p>
            <a:endParaRPr lang="en-US" sz="1800"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Singapore</a:t>
            </a:r>
          </a:p>
          <a:p>
            <a:endParaRPr lang="en-US" sz="1800" dirty="0" smtClean="0">
              <a:latin typeface="Segoe UI" pitchFamily="34" charset="0"/>
              <a:ea typeface="Segoe UI" pitchFamily="34" charset="0"/>
              <a:cs typeface="Segoe UI" pitchFamily="34" charset="0"/>
            </a:endParaRPr>
          </a:p>
          <a:p>
            <a:r>
              <a:rPr lang="en-US" sz="1800" dirty="0">
                <a:latin typeface="Segoe UI" pitchFamily="34" charset="0"/>
                <a:ea typeface="Segoe UI" pitchFamily="34" charset="0"/>
                <a:cs typeface="Segoe UI" pitchFamily="34" charset="0"/>
              </a:rPr>
              <a:t>10 Anson Road,  </a:t>
            </a:r>
          </a:p>
          <a:p>
            <a:r>
              <a:rPr lang="en-US" sz="1800" dirty="0">
                <a:latin typeface="Segoe UI" pitchFamily="34" charset="0"/>
                <a:ea typeface="Segoe UI" pitchFamily="34" charset="0"/>
                <a:cs typeface="Segoe UI" pitchFamily="34" charset="0"/>
              </a:rPr>
              <a:t>#26-04 International Plaza,  </a:t>
            </a:r>
          </a:p>
          <a:p>
            <a:r>
              <a:rPr lang="en-US" sz="1800" dirty="0">
                <a:latin typeface="Segoe UI" pitchFamily="34" charset="0"/>
                <a:ea typeface="Segoe UI" pitchFamily="34" charset="0"/>
                <a:cs typeface="Segoe UI" pitchFamily="34" charset="0"/>
              </a:rPr>
              <a:t>Singapore </a:t>
            </a:r>
            <a:r>
              <a:rPr lang="en-US" sz="1800" dirty="0" smtClean="0">
                <a:latin typeface="Segoe UI" pitchFamily="34" charset="0"/>
                <a:ea typeface="Segoe UI" pitchFamily="34" charset="0"/>
                <a:cs typeface="Segoe UI" pitchFamily="34" charset="0"/>
              </a:rPr>
              <a:t>079903</a:t>
            </a:r>
          </a:p>
          <a:p>
            <a:r>
              <a:rPr lang="en-US" sz="1800" dirty="0" smtClean="0">
                <a:latin typeface="Segoe UI" pitchFamily="34" charset="0"/>
                <a:ea typeface="Segoe UI" pitchFamily="34" charset="0"/>
                <a:cs typeface="Segoe UI" pitchFamily="34" charset="0"/>
              </a:rPr>
              <a:t>Tel </a:t>
            </a:r>
            <a:r>
              <a:rPr lang="en-US" sz="1800" dirty="0">
                <a:latin typeface="Segoe UI" pitchFamily="34" charset="0"/>
                <a:ea typeface="Segoe UI" pitchFamily="34" charset="0"/>
                <a:cs typeface="Segoe UI" pitchFamily="34" charset="0"/>
              </a:rPr>
              <a:t>: +65 9757 </a:t>
            </a:r>
            <a:r>
              <a:rPr lang="en-US" sz="1800" dirty="0" smtClean="0">
                <a:latin typeface="Segoe UI" pitchFamily="34" charset="0"/>
                <a:ea typeface="Segoe UI" pitchFamily="34" charset="0"/>
                <a:cs typeface="Segoe UI" pitchFamily="34" charset="0"/>
              </a:rPr>
              <a:t>5768</a:t>
            </a: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United </a:t>
            </a:r>
            <a:r>
              <a:rPr lang="en-US" sz="2400" b="1" dirty="0">
                <a:latin typeface="Segoe UI" pitchFamily="34" charset="0"/>
                <a:ea typeface="Segoe UI" pitchFamily="34" charset="0"/>
                <a:cs typeface="Segoe UI" pitchFamily="34" charset="0"/>
              </a:rPr>
              <a:t>Arab </a:t>
            </a:r>
            <a:r>
              <a:rPr lang="en-US" sz="2400" b="1" dirty="0" smtClean="0">
                <a:latin typeface="Segoe UI" pitchFamily="34" charset="0"/>
                <a:ea typeface="Segoe UI" pitchFamily="34" charset="0"/>
                <a:cs typeface="Segoe UI" pitchFamily="34" charset="0"/>
              </a:rPr>
              <a:t>Emirates</a:t>
            </a:r>
          </a:p>
          <a:p>
            <a:endParaRPr lang="en-US" sz="1800" dirty="0" smtClean="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119, Building No. 10, </a:t>
            </a:r>
            <a:r>
              <a:rPr lang="en-IN" sz="1800" dirty="0" smtClean="0">
                <a:latin typeface="Segoe UI" pitchFamily="34" charset="0"/>
                <a:ea typeface="Segoe UI" pitchFamily="34" charset="0"/>
                <a:cs typeface="Segoe UI" pitchFamily="34" charset="0"/>
              </a:rPr>
              <a:t>Dubai </a:t>
            </a:r>
            <a:r>
              <a:rPr lang="en-IN" sz="1800" dirty="0">
                <a:latin typeface="Segoe UI" pitchFamily="34" charset="0"/>
                <a:ea typeface="Segoe UI" pitchFamily="34" charset="0"/>
                <a:cs typeface="Segoe UI" pitchFamily="34" charset="0"/>
              </a:rPr>
              <a:t>Internet City, </a:t>
            </a:r>
            <a:r>
              <a:rPr lang="en-IN" sz="1800" dirty="0" smtClean="0">
                <a:latin typeface="Segoe UI" pitchFamily="34" charset="0"/>
                <a:ea typeface="Segoe UI" pitchFamily="34" charset="0"/>
                <a:cs typeface="Segoe UI" pitchFamily="34" charset="0"/>
              </a:rPr>
              <a:t>P.O. Box 502270</a:t>
            </a:r>
            <a:r>
              <a:rPr lang="en-IN" sz="1800" dirty="0">
                <a:latin typeface="Segoe UI" pitchFamily="34" charset="0"/>
                <a:ea typeface="Segoe UI" pitchFamily="34" charset="0"/>
                <a:cs typeface="Segoe UI" pitchFamily="34" charset="0"/>
              </a:rPr>
              <a:t>, Dubai, U.A.E. </a:t>
            </a:r>
          </a:p>
          <a:p>
            <a:r>
              <a:rPr lang="en-IN" sz="1800" dirty="0">
                <a:latin typeface="Segoe UI" pitchFamily="34" charset="0"/>
                <a:ea typeface="Segoe UI" pitchFamily="34" charset="0"/>
                <a:cs typeface="Segoe UI" pitchFamily="34" charset="0"/>
              </a:rPr>
              <a:t>Tel : +971 43911683</a:t>
            </a:r>
          </a:p>
          <a:p>
            <a:endParaRPr lang="en-US" sz="1800" dirty="0" smtClean="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1403, </a:t>
            </a:r>
            <a:r>
              <a:rPr lang="en-IN" sz="1800" dirty="0" smtClean="0">
                <a:latin typeface="Segoe UI" pitchFamily="34" charset="0"/>
                <a:ea typeface="Segoe UI" pitchFamily="34" charset="0"/>
                <a:cs typeface="Segoe UI" pitchFamily="34" charset="0"/>
              </a:rPr>
              <a:t>Al Zahraa </a:t>
            </a:r>
            <a:r>
              <a:rPr lang="en-IN" sz="1800" dirty="0">
                <a:latin typeface="Segoe UI" pitchFamily="34" charset="0"/>
                <a:ea typeface="Segoe UI" pitchFamily="34" charset="0"/>
                <a:cs typeface="Segoe UI" pitchFamily="34" charset="0"/>
              </a:rPr>
              <a:t>Tower </a:t>
            </a:r>
            <a:r>
              <a:rPr lang="en-IN" sz="1800" dirty="0" smtClean="0">
                <a:latin typeface="Segoe UI" pitchFamily="34" charset="0"/>
                <a:ea typeface="Segoe UI" pitchFamily="34" charset="0"/>
                <a:cs typeface="Segoe UI" pitchFamily="34" charset="0"/>
              </a:rPr>
              <a:t>, King  </a:t>
            </a:r>
            <a:endParaRPr lang="en-IN" sz="1800" dirty="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Faisal Street, Sharjah, U.A.E.  </a:t>
            </a:r>
          </a:p>
          <a:p>
            <a:r>
              <a:rPr lang="en-IN" sz="1800" dirty="0">
                <a:latin typeface="Segoe UI" pitchFamily="34" charset="0"/>
                <a:ea typeface="Segoe UI" pitchFamily="34" charset="0"/>
                <a:cs typeface="Segoe UI" pitchFamily="34" charset="0"/>
              </a:rPr>
              <a:t>Tel : +971 6 </a:t>
            </a:r>
            <a:r>
              <a:rPr lang="en-IN" sz="1800" dirty="0" smtClean="0">
                <a:latin typeface="Segoe UI" pitchFamily="34" charset="0"/>
                <a:ea typeface="Segoe UI" pitchFamily="34" charset="0"/>
                <a:cs typeface="Segoe UI" pitchFamily="34" charset="0"/>
              </a:rPr>
              <a:t>5734700</a:t>
            </a:r>
          </a:p>
          <a:p>
            <a:endParaRPr lang="en-IN" sz="1800" dirty="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Kuwait</a:t>
            </a:r>
          </a:p>
          <a:p>
            <a:endParaRPr lang="en-US" sz="1800" dirty="0" smtClean="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P.O. Box </a:t>
            </a:r>
            <a:r>
              <a:rPr lang="en-US" sz="1800" dirty="0">
                <a:latin typeface="Segoe UI" pitchFamily="34" charset="0"/>
                <a:ea typeface="Segoe UI" pitchFamily="34" charset="0"/>
                <a:cs typeface="Segoe UI" pitchFamily="34" charset="0"/>
              </a:rPr>
              <a:t>36350, AI Rass 24754, </a:t>
            </a:r>
            <a:endParaRPr lang="en-US" sz="1800" dirty="0" smtClean="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Kuwait</a:t>
            </a:r>
            <a:r>
              <a:rPr lang="en-US" sz="1800" dirty="0">
                <a:latin typeface="Segoe UI" pitchFamily="34" charset="0"/>
                <a:ea typeface="Segoe UI" pitchFamily="34" charset="0"/>
                <a:cs typeface="Segoe UI" pitchFamily="34" charset="0"/>
              </a:rPr>
              <a:t>, </a:t>
            </a:r>
          </a:p>
          <a:p>
            <a:r>
              <a:rPr lang="en-US" sz="1800" dirty="0">
                <a:latin typeface="Segoe UI" pitchFamily="34" charset="0"/>
                <a:ea typeface="Segoe UI" pitchFamily="34" charset="0"/>
                <a:cs typeface="Segoe UI" pitchFamily="34" charset="0"/>
              </a:rPr>
              <a:t>Tel : </a:t>
            </a:r>
            <a:r>
              <a:rPr lang="en-US" sz="1800" dirty="0" smtClean="0">
                <a:latin typeface="Segoe UI" pitchFamily="34" charset="0"/>
                <a:ea typeface="Segoe UI" pitchFamily="34" charset="0"/>
                <a:cs typeface="Segoe UI" pitchFamily="34" charset="0"/>
              </a:rPr>
              <a:t>+965 - 22622063 </a:t>
            </a:r>
          </a:p>
          <a:p>
            <a:endParaRPr lang="en-US" sz="1800"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Qatar</a:t>
            </a:r>
            <a:endParaRPr lang="en-US" sz="2400" b="1" dirty="0">
              <a:latin typeface="Segoe UI" pitchFamily="34" charset="0"/>
              <a:ea typeface="Segoe UI" pitchFamily="34" charset="0"/>
              <a:cs typeface="Segoe UI" pitchFamily="34" charset="0"/>
            </a:endParaRPr>
          </a:p>
          <a:p>
            <a:endParaRPr lang="en-US" sz="1800" b="1"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P.O. Box </a:t>
            </a:r>
            <a:r>
              <a:rPr lang="en-US" sz="1800" dirty="0">
                <a:latin typeface="Segoe UI" pitchFamily="34" charset="0"/>
                <a:ea typeface="Segoe UI" pitchFamily="34" charset="0"/>
                <a:cs typeface="Segoe UI" pitchFamily="34" charset="0"/>
              </a:rPr>
              <a:t>#51, Doha Qatar</a:t>
            </a:r>
          </a:p>
          <a:p>
            <a:r>
              <a:rPr lang="en-US" sz="1800" dirty="0">
                <a:latin typeface="Segoe UI" pitchFamily="34" charset="0"/>
                <a:ea typeface="Segoe UI" pitchFamily="34" charset="0"/>
                <a:cs typeface="Segoe UI" pitchFamily="34" charset="0"/>
              </a:rPr>
              <a:t>Tel: +974 300 75 </a:t>
            </a:r>
            <a:r>
              <a:rPr lang="en-US" sz="1800" dirty="0" smtClean="0">
                <a:latin typeface="Segoe UI" pitchFamily="34" charset="0"/>
                <a:ea typeface="Segoe UI" pitchFamily="34" charset="0"/>
                <a:cs typeface="Segoe UI" pitchFamily="34" charset="0"/>
              </a:rPr>
              <a:t>145</a:t>
            </a:r>
          </a:p>
          <a:p>
            <a:endParaRPr lang="en-US" sz="1800" dirty="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Oman</a:t>
            </a:r>
            <a:endParaRPr lang="en-US" sz="2400" b="1" dirty="0">
              <a:latin typeface="Segoe UI" pitchFamily="34" charset="0"/>
              <a:ea typeface="Segoe UI" pitchFamily="34" charset="0"/>
              <a:cs typeface="Segoe UI" pitchFamily="34" charset="0"/>
            </a:endParaRPr>
          </a:p>
          <a:p>
            <a:endParaRPr lang="en-US" sz="2400" b="1" dirty="0">
              <a:latin typeface="Segoe UI" pitchFamily="34" charset="0"/>
              <a:ea typeface="Segoe UI" pitchFamily="34" charset="0"/>
              <a:cs typeface="Segoe UI" pitchFamily="34" charset="0"/>
            </a:endParaRPr>
          </a:p>
          <a:p>
            <a:r>
              <a:rPr lang="en-US" sz="1800" dirty="0">
                <a:latin typeface="Segoe UI" pitchFamily="34" charset="0"/>
                <a:ea typeface="Segoe UI" pitchFamily="34" charset="0"/>
                <a:cs typeface="Segoe UI" pitchFamily="34" charset="0"/>
              </a:rPr>
              <a:t>Opening  Shortly!</a:t>
            </a: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India</a:t>
            </a:r>
          </a:p>
          <a:p>
            <a:endParaRPr lang="en-US" sz="1800" dirty="0" smtClean="0">
              <a:latin typeface="Segoe UI" pitchFamily="34" charset="0"/>
              <a:ea typeface="Segoe UI" pitchFamily="34" charset="0"/>
              <a:cs typeface="Segoe UI" pitchFamily="34" charset="0"/>
            </a:endParaRPr>
          </a:p>
          <a:p>
            <a:r>
              <a:rPr lang="en-US" sz="1800" dirty="0">
                <a:latin typeface="Segoe UI" pitchFamily="34" charset="0"/>
                <a:ea typeface="Segoe UI" pitchFamily="34" charset="0"/>
                <a:cs typeface="Segoe UI" pitchFamily="34" charset="0"/>
              </a:rPr>
              <a:t>No:85, Babu Street, Vellala,  </a:t>
            </a:r>
          </a:p>
          <a:p>
            <a:r>
              <a:rPr lang="en-US" sz="1800" dirty="0">
                <a:latin typeface="Segoe UI" pitchFamily="34" charset="0"/>
                <a:ea typeface="Segoe UI" pitchFamily="34" charset="0"/>
                <a:cs typeface="Segoe UI" pitchFamily="34" charset="0"/>
              </a:rPr>
              <a:t>Teynampet, Chennai 600 086   </a:t>
            </a:r>
          </a:p>
          <a:p>
            <a:r>
              <a:rPr lang="en-US" sz="1800" dirty="0">
                <a:latin typeface="Segoe UI" pitchFamily="34" charset="0"/>
                <a:ea typeface="Segoe UI" pitchFamily="34" charset="0"/>
                <a:cs typeface="Segoe UI" pitchFamily="34" charset="0"/>
              </a:rPr>
              <a:t>Tel : +91 </a:t>
            </a:r>
            <a:r>
              <a:rPr lang="en-US" sz="1800" dirty="0" smtClean="0">
                <a:latin typeface="Segoe UI" pitchFamily="34" charset="0"/>
                <a:ea typeface="Segoe UI" pitchFamily="34" charset="0"/>
                <a:cs typeface="Segoe UI" pitchFamily="34" charset="0"/>
              </a:rPr>
              <a:t>44 33083800</a:t>
            </a:r>
          </a:p>
          <a:p>
            <a:endParaRPr lang="en-US" sz="1800" dirty="0">
              <a:latin typeface="Segoe UI" pitchFamily="34" charset="0"/>
              <a:ea typeface="Segoe UI" pitchFamily="34" charset="0"/>
              <a:cs typeface="Segoe UI" pitchFamily="34" charset="0"/>
            </a:endParaRPr>
          </a:p>
        </p:txBody>
      </p:sp>
      <p:sp>
        <p:nvSpPr>
          <p:cNvPr id="3" name="TextBox 2"/>
          <p:cNvSpPr txBox="1"/>
          <p:nvPr/>
        </p:nvSpPr>
        <p:spPr>
          <a:xfrm>
            <a:off x="6229350" y="723900"/>
            <a:ext cx="4876800" cy="923330"/>
          </a:xfrm>
          <a:prstGeom prst="rect">
            <a:avLst/>
          </a:prstGeom>
          <a:noFill/>
        </p:spPr>
        <p:txBody>
          <a:bodyPr wrap="square" rtlCol="0">
            <a:spAutoFit/>
          </a:bodyPr>
          <a:lstStyle/>
          <a:p>
            <a:r>
              <a:rPr lang="en-US" sz="5400" b="1" dirty="0" smtClean="0">
                <a:latin typeface="Segoe UI" pitchFamily="34" charset="0"/>
                <a:ea typeface="Segoe UI" pitchFamily="34" charset="0"/>
                <a:cs typeface="Segoe UI" pitchFamily="34" charset="0"/>
              </a:rPr>
              <a:t>Contact Us</a:t>
            </a:r>
            <a:endParaRPr lang="en-US" sz="5400" b="1" dirty="0">
              <a:latin typeface="Segoe UI" pitchFamily="34" charset="0"/>
              <a:ea typeface="Segoe UI" pitchFamily="34" charset="0"/>
              <a:cs typeface="Segoe UI" pitchFamily="34" charset="0"/>
            </a:endParaRPr>
          </a:p>
        </p:txBody>
      </p:sp>
      <p:pic>
        <p:nvPicPr>
          <p:cNvPr id="3074" name="Picture 2" descr="C:\Users\Rajesh.M.CEMINDIA\Pictures\Images\5052860033_0c0b7935fd_b.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1542" y="1360967"/>
            <a:ext cx="5545100" cy="799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752849"/>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19501" y="1390651"/>
            <a:ext cx="16727876" cy="1121846"/>
          </a:xfrm>
        </p:spPr>
        <p:txBody>
          <a:bodyPr/>
          <a:lstStyle/>
          <a:p>
            <a:r>
              <a:rPr lang="en-US" dirty="0" smtClean="0"/>
              <a:t>About us</a:t>
            </a:r>
            <a:endParaRPr lang="en-US" dirty="0"/>
          </a:p>
        </p:txBody>
      </p:sp>
      <p:sp>
        <p:nvSpPr>
          <p:cNvPr id="8" name="2white gradient"/>
          <p:cNvSpPr/>
          <p:nvPr/>
        </p:nvSpPr>
        <p:spPr>
          <a:xfrm>
            <a:off x="7583653" y="3248099"/>
            <a:ext cx="3240000" cy="2520000"/>
          </a:xfrm>
          <a:prstGeom prst="rect">
            <a:avLst/>
          </a:prstGeom>
          <a:solidFill>
            <a:srgbClr val="FF8C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12 offices </a:t>
            </a:r>
            <a:r>
              <a:rPr lang="en-GB" b="1" dirty="0">
                <a:latin typeface="Segoe UI" pitchFamily="34" charset="0"/>
                <a:ea typeface="Segoe UI" pitchFamily="34" charset="0"/>
                <a:cs typeface="Segoe UI" pitchFamily="34" charset="0"/>
              </a:rPr>
              <a:t>in 8 International </a:t>
            </a:r>
            <a:r>
              <a:rPr lang="en-GB" b="1" dirty="0" smtClean="0">
                <a:latin typeface="Segoe UI" pitchFamily="34" charset="0"/>
                <a:ea typeface="Segoe UI" pitchFamily="34" charset="0"/>
                <a:cs typeface="Segoe UI" pitchFamily="34" charset="0"/>
              </a:rPr>
              <a:t>locations</a:t>
            </a:r>
            <a:endParaRPr lang="en-GB" b="1" dirty="0">
              <a:latin typeface="Segoe UI" pitchFamily="34" charset="0"/>
              <a:ea typeface="Segoe UI" pitchFamily="34" charset="0"/>
              <a:cs typeface="Segoe UI" pitchFamily="34" charset="0"/>
            </a:endParaRPr>
          </a:p>
        </p:txBody>
      </p:sp>
      <p:sp>
        <p:nvSpPr>
          <p:cNvPr id="10" name="white gradient"/>
          <p:cNvSpPr/>
          <p:nvPr/>
        </p:nvSpPr>
        <p:spPr>
          <a:xfrm>
            <a:off x="11026085" y="5979601"/>
            <a:ext cx="3240000" cy="2520000"/>
          </a:xfrm>
          <a:prstGeom prst="rect">
            <a:avLst/>
          </a:prstGeom>
          <a:solidFill>
            <a:srgbClr val="FF0000"/>
          </a:solidFill>
          <a:ln w="3175">
            <a:noFill/>
          </a:ln>
          <a:effectLst/>
        </p:spPr>
        <p:txBody>
          <a:bodyPr vert="horz" wrap="square" lIns="137181" tIns="91456" rIns="137181" bIns="91456" rtlCol="0" anchor="ctr" anchorCtr="0">
            <a:noAutofit/>
          </a:bodyPr>
          <a:lstStyle/>
          <a:p>
            <a:pPr algn="ctr"/>
            <a:r>
              <a:rPr lang="en-US" b="1" dirty="0" smtClean="0">
                <a:latin typeface="Segoe UI" pitchFamily="34" charset="0"/>
                <a:ea typeface="Segoe UI" pitchFamily="34" charset="0"/>
                <a:cs typeface="Segoe UI" pitchFamily="34" charset="0"/>
              </a:rPr>
              <a:t>Service to Channel and End users</a:t>
            </a:r>
            <a:endParaRPr lang="en-US" b="1" dirty="0">
              <a:latin typeface="Segoe UI" pitchFamily="34" charset="0"/>
              <a:ea typeface="Segoe UI" pitchFamily="34" charset="0"/>
              <a:cs typeface="Segoe UI" pitchFamily="34" charset="0"/>
            </a:endParaRPr>
          </a:p>
        </p:txBody>
      </p:sp>
      <p:sp>
        <p:nvSpPr>
          <p:cNvPr id="11" name="3white gradient"/>
          <p:cNvSpPr/>
          <p:nvPr/>
        </p:nvSpPr>
        <p:spPr>
          <a:xfrm>
            <a:off x="10979733" y="3272161"/>
            <a:ext cx="3240000" cy="2520000"/>
          </a:xfrm>
          <a:prstGeom prst="rect">
            <a:avLst/>
          </a:prstGeom>
          <a:solidFill>
            <a:srgbClr val="1BA1E2"/>
          </a:solidFill>
          <a:ln w="3175">
            <a:noFill/>
          </a:ln>
          <a:effectLst/>
        </p:spPr>
        <p:txBody>
          <a:bodyPr vert="horz" wrap="square" lIns="137181" tIns="91456" rIns="137181" bIns="91456" rtlCol="0" anchor="ctr" anchorCtr="0">
            <a:noAutofit/>
          </a:bodyPr>
          <a:lstStyle/>
          <a:p>
            <a:pPr algn="ctr"/>
            <a:r>
              <a:rPr lang="en-GB" b="1" dirty="0">
                <a:ea typeface="Segoe UI" pitchFamily="34" charset="0"/>
                <a:cs typeface="Segoe UI" pitchFamily="34" charset="0"/>
              </a:rPr>
              <a:t>ISO 9001-2008 </a:t>
            </a:r>
            <a:r>
              <a:rPr lang="en-GB" b="1" dirty="0" smtClean="0">
                <a:ea typeface="Segoe UI" pitchFamily="34" charset="0"/>
                <a:cs typeface="Segoe UI" pitchFamily="34" charset="0"/>
              </a:rPr>
              <a:t>Certification</a:t>
            </a:r>
            <a:endParaRPr lang="en-GB" b="1" dirty="0">
              <a:ea typeface="Segoe UI" pitchFamily="34" charset="0"/>
              <a:cs typeface="Segoe UI" pitchFamily="34" charset="0"/>
            </a:endParaRPr>
          </a:p>
        </p:txBody>
      </p:sp>
      <p:sp>
        <p:nvSpPr>
          <p:cNvPr id="12" name="4white gradient"/>
          <p:cNvSpPr/>
          <p:nvPr/>
        </p:nvSpPr>
        <p:spPr>
          <a:xfrm>
            <a:off x="7615504" y="5979601"/>
            <a:ext cx="3240000" cy="2520000"/>
          </a:xfrm>
          <a:prstGeom prst="rect">
            <a:avLst/>
          </a:prstGeom>
          <a:solidFill>
            <a:srgbClr val="002050"/>
          </a:solidFill>
          <a:ln w="3175">
            <a:noFill/>
          </a:ln>
          <a:effectLst/>
        </p:spPr>
        <p:txBody>
          <a:bodyPr vert="horz" wrap="square" lIns="137181" tIns="91456" rIns="137181" bIns="91456" rtlCol="0" anchor="ctr" anchorCtr="0">
            <a:noAutofit/>
          </a:bodyPr>
          <a:lstStyle/>
          <a:p>
            <a:pPr algn="ctr"/>
            <a:r>
              <a:rPr lang="en-GB" b="1" dirty="0">
                <a:latin typeface="Segoe UI" pitchFamily="34" charset="0"/>
                <a:ea typeface="Segoe UI" pitchFamily="34" charset="0"/>
                <a:cs typeface="Segoe UI" pitchFamily="34" charset="0"/>
              </a:rPr>
              <a:t>Development Centre in India</a:t>
            </a:r>
          </a:p>
        </p:txBody>
      </p:sp>
      <p:sp>
        <p:nvSpPr>
          <p:cNvPr id="9" name="1white gradient"/>
          <p:cNvSpPr/>
          <p:nvPr/>
        </p:nvSpPr>
        <p:spPr>
          <a:xfrm>
            <a:off x="4173072" y="3246754"/>
            <a:ext cx="3240000" cy="2520000"/>
          </a:xfrm>
          <a:prstGeom prst="rect">
            <a:avLst/>
          </a:prstGeom>
          <a:solidFill>
            <a:srgbClr val="7BBE1C"/>
          </a:solidFill>
          <a:ln w="3175">
            <a:noFill/>
          </a:ln>
          <a:effectLst/>
        </p:spPr>
        <p:txBody>
          <a:bodyPr vert="horz" wrap="square" lIns="137181" tIns="91456" rIns="137181" bIns="91456" rtlCol="0" anchor="ctr" anchorCtr="0">
            <a:noAutofit/>
          </a:bodyPr>
          <a:lstStyle/>
          <a:p>
            <a:pPr algn="ctr"/>
            <a:r>
              <a:rPr lang="en-GB" b="1" dirty="0">
                <a:latin typeface="Segoe UI" pitchFamily="34" charset="0"/>
                <a:ea typeface="Segoe UI" pitchFamily="34" charset="0"/>
                <a:cs typeface="Segoe UI" pitchFamily="34" charset="0"/>
              </a:rPr>
              <a:t>97.7% Customer </a:t>
            </a:r>
            <a:r>
              <a:rPr lang="en-GB" b="1" dirty="0" smtClean="0">
                <a:latin typeface="Segoe UI" pitchFamily="34" charset="0"/>
                <a:ea typeface="Segoe UI" pitchFamily="34" charset="0"/>
                <a:cs typeface="Segoe UI" pitchFamily="34" charset="0"/>
              </a:rPr>
              <a:t>Satisfaction</a:t>
            </a:r>
            <a:endParaRPr lang="en-GB" b="1" dirty="0">
              <a:latin typeface="Segoe UI" pitchFamily="34" charset="0"/>
              <a:ea typeface="Segoe UI" pitchFamily="34" charset="0"/>
              <a:cs typeface="Segoe UI" pitchFamily="34" charset="0"/>
            </a:endParaRPr>
          </a:p>
        </p:txBody>
      </p:sp>
      <p:sp>
        <p:nvSpPr>
          <p:cNvPr id="25" name="1white gradient"/>
          <p:cNvSpPr/>
          <p:nvPr/>
        </p:nvSpPr>
        <p:spPr>
          <a:xfrm>
            <a:off x="783987" y="3246754"/>
            <a:ext cx="3240000" cy="2520000"/>
          </a:xfrm>
          <a:prstGeom prst="rect">
            <a:avLst/>
          </a:prstGeom>
          <a:solidFill>
            <a:srgbClr val="00205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Established in 2003</a:t>
            </a:r>
            <a:endParaRPr lang="en-GB" b="1" dirty="0">
              <a:latin typeface="Segoe UI" pitchFamily="34" charset="0"/>
              <a:ea typeface="Segoe UI" pitchFamily="34" charset="0"/>
              <a:cs typeface="Segoe UI" pitchFamily="34" charset="0"/>
            </a:endParaRPr>
          </a:p>
        </p:txBody>
      </p:sp>
      <p:sp>
        <p:nvSpPr>
          <p:cNvPr id="26" name="4white gradient"/>
          <p:cNvSpPr/>
          <p:nvPr/>
        </p:nvSpPr>
        <p:spPr>
          <a:xfrm>
            <a:off x="4226419" y="5979601"/>
            <a:ext cx="3240000" cy="2520000"/>
          </a:xfrm>
          <a:prstGeom prst="rect">
            <a:avLst/>
          </a:prstGeom>
          <a:solidFill>
            <a:srgbClr val="1BA1E2"/>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Good CSR &amp; value system</a:t>
            </a:r>
            <a:endParaRPr lang="en-GB" b="1" dirty="0">
              <a:latin typeface="Segoe UI" pitchFamily="34" charset="0"/>
              <a:ea typeface="Segoe UI" pitchFamily="34" charset="0"/>
              <a:cs typeface="Segoe UI" pitchFamily="34" charset="0"/>
            </a:endParaRPr>
          </a:p>
        </p:txBody>
      </p:sp>
      <p:sp>
        <p:nvSpPr>
          <p:cNvPr id="27" name="4white gradient"/>
          <p:cNvSpPr/>
          <p:nvPr/>
        </p:nvSpPr>
        <p:spPr>
          <a:xfrm>
            <a:off x="819074" y="5958200"/>
            <a:ext cx="3240000" cy="2520000"/>
          </a:xfrm>
          <a:prstGeom prst="rect">
            <a:avLst/>
          </a:prstGeom>
          <a:solidFill>
            <a:srgbClr val="FF5310"/>
          </a:solidFill>
          <a:ln w="3175">
            <a:noFill/>
          </a:ln>
          <a:effectLst/>
        </p:spPr>
        <p:txBody>
          <a:bodyPr vert="horz" wrap="square" lIns="137181" tIns="91456" rIns="137181" bIns="91456" rtlCol="0" anchor="ctr" anchorCtr="0">
            <a:noAutofit/>
          </a:bodyPr>
          <a:lstStyle/>
          <a:p>
            <a:pPr algn="ctr"/>
            <a:endParaRPr lang="en-GB" b="1" dirty="0" smtClean="0">
              <a:latin typeface="Segoe UI" pitchFamily="34" charset="0"/>
              <a:ea typeface="Segoe UI" pitchFamily="34" charset="0"/>
              <a:cs typeface="Segoe UI" pitchFamily="34" charset="0"/>
            </a:endParaRPr>
          </a:p>
          <a:p>
            <a:pPr algn="ctr"/>
            <a:r>
              <a:rPr lang="en-GB" b="1" dirty="0" smtClean="0">
                <a:latin typeface="Segoe UI" pitchFamily="34" charset="0"/>
                <a:ea typeface="Segoe UI" pitchFamily="34" charset="0"/>
                <a:cs typeface="Segoe UI" pitchFamily="34" charset="0"/>
              </a:rPr>
              <a:t>278 Customers in 19 industries</a:t>
            </a:r>
          </a:p>
          <a:p>
            <a:pPr algn="ctr"/>
            <a:endParaRPr lang="en-GB" b="1" dirty="0">
              <a:latin typeface="Segoe UI" pitchFamily="34" charset="0"/>
              <a:ea typeface="Segoe UI" pitchFamily="34" charset="0"/>
              <a:cs typeface="Segoe UI" pitchFamily="34" charset="0"/>
            </a:endParaRPr>
          </a:p>
        </p:txBody>
      </p:sp>
      <p:sp>
        <p:nvSpPr>
          <p:cNvPr id="28" name="3white gradient"/>
          <p:cNvSpPr/>
          <p:nvPr/>
        </p:nvSpPr>
        <p:spPr>
          <a:xfrm>
            <a:off x="14409942" y="3272161"/>
            <a:ext cx="3240000" cy="2520000"/>
          </a:xfrm>
          <a:prstGeom prst="rect">
            <a:avLst/>
          </a:prstGeom>
          <a:solidFill>
            <a:srgbClr val="7FBA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Only regional company with CfMD certification </a:t>
            </a:r>
            <a:endParaRPr lang="en-GB" b="1" dirty="0">
              <a:latin typeface="Segoe UI" pitchFamily="34" charset="0"/>
              <a:ea typeface="Segoe UI" pitchFamily="34" charset="0"/>
              <a:cs typeface="Segoe UI" pitchFamily="34" charset="0"/>
            </a:endParaRPr>
          </a:p>
        </p:txBody>
      </p:sp>
      <p:sp>
        <p:nvSpPr>
          <p:cNvPr id="13" name="white gradient">
            <a:hlinkClick r:id="" action="ppaction://noaction"/>
          </p:cNvPr>
          <p:cNvSpPr/>
          <p:nvPr/>
        </p:nvSpPr>
        <p:spPr>
          <a:xfrm>
            <a:off x="14409942" y="5979601"/>
            <a:ext cx="3240000" cy="2518054"/>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noFill/>
          </a:ln>
          <a:effectLst/>
        </p:spPr>
        <p:txBody>
          <a:bodyPr vert="horz" wrap="square" lIns="137181" tIns="91456" rIns="137181" bIns="91456" rtlCol="0" anchor="ctr" anchorCtr="0">
            <a:noAutofit/>
          </a:bodyPr>
          <a:lstStyle/>
          <a:p>
            <a:pPr algn="ctr"/>
            <a:endParaRPr lang="en-US" sz="7900" b="1"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3409269"/>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12" y="1411264"/>
            <a:ext cx="16727876" cy="1121846"/>
          </a:xfrm>
        </p:spPr>
        <p:txBody>
          <a:bodyPr/>
          <a:lstStyle/>
          <a:p>
            <a:r>
              <a:rPr lang="en-US" dirty="0" smtClean="0"/>
              <a:t>Business Consulting Services</a:t>
            </a:r>
            <a:endParaRPr lang="en-US" dirty="0"/>
          </a:p>
        </p:txBody>
      </p:sp>
      <p:sp>
        <p:nvSpPr>
          <p:cNvPr id="72" name="Text Placeholder 1"/>
          <p:cNvSpPr txBox="1">
            <a:spLocks/>
          </p:cNvSpPr>
          <p:nvPr/>
        </p:nvSpPr>
        <p:spPr>
          <a:xfrm>
            <a:off x="857250" y="2820054"/>
            <a:ext cx="17087850" cy="877484"/>
          </a:xfrm>
          <a:prstGeom prst="rect">
            <a:avLst/>
          </a:prstGeom>
          <a:solidFill>
            <a:srgbClr val="002060"/>
          </a:solidFill>
        </p:spPr>
        <p:txBody>
          <a:bodyPr vert="horz" wrap="square" lIns="0" tIns="0" rIns="0" bIns="0" rtlCol="0" anchor="ctr" anchorCtr="0">
            <a:noAutofit/>
          </a:bodyPr>
          <a:lstStyle>
            <a:lvl1pPr marL="0" indent="0" algn="l" defTabSz="914059" rtl="0" eaLnBrk="1" latinLnBrk="0" hangingPunct="1">
              <a:lnSpc>
                <a:spcPct val="100000"/>
              </a:lnSpc>
              <a:spcBef>
                <a:spcPts val="0"/>
              </a:spcBef>
              <a:spcAft>
                <a:spcPts val="1600"/>
              </a:spcAft>
              <a:buSzPct val="80000"/>
              <a:buFontTx/>
              <a:buNone/>
              <a:defRPr sz="2100" kern="1200" spc="-67"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059" rtl="0" eaLnBrk="1" latinLnBrk="0" hangingPunct="1">
              <a:lnSpc>
                <a:spcPct val="100000"/>
              </a:lnSpc>
              <a:spcBef>
                <a:spcPts val="0"/>
              </a:spcBef>
              <a:spcAft>
                <a:spcPts val="800"/>
              </a:spcAft>
              <a:buSzPct val="80000"/>
              <a:buFontTx/>
              <a:buNone/>
              <a:tabLst>
                <a:tab pos="630030" algn="l"/>
              </a:tabLst>
              <a:defRPr sz="1600" kern="12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0" indent="0" algn="l" defTabSz="914059" rtl="0" eaLnBrk="1" latinLnBrk="0" hangingPunct="1">
              <a:lnSpc>
                <a:spcPct val="100000"/>
              </a:lnSpc>
              <a:spcBef>
                <a:spcPts val="0"/>
              </a:spcBef>
              <a:spcAft>
                <a:spcPts val="400"/>
              </a:spcAft>
              <a:buSzPct val="80000"/>
              <a:buFontTx/>
              <a:buNone/>
              <a:defRPr sz="2000" kern="12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0" indent="0" algn="l" defTabSz="914059" rtl="0" eaLnBrk="1" latinLnBrk="0" hangingPunct="1">
              <a:lnSpc>
                <a:spcPct val="100000"/>
              </a:lnSpc>
              <a:spcBef>
                <a:spcPts val="0"/>
              </a:spcBef>
              <a:spcAft>
                <a:spcPts val="400"/>
              </a:spcAft>
              <a:buSzPct val="80000"/>
              <a:buFontTx/>
              <a:buNone/>
              <a:tabLst>
                <a:tab pos="914097" algn="l"/>
              </a:tabLst>
              <a:defRPr sz="1600" kern="12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0" indent="0" algn="l" defTabSz="914059" rtl="0" eaLnBrk="1" latinLnBrk="0" hangingPunct="1">
              <a:lnSpc>
                <a:spcPct val="100000"/>
              </a:lnSpc>
              <a:spcBef>
                <a:spcPts val="0"/>
              </a:spcBef>
              <a:spcAft>
                <a:spcPts val="400"/>
              </a:spcAft>
              <a:buSzPct val="80000"/>
              <a:buFontTx/>
              <a:buNone/>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2513667"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89"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21"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51"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400" spc="-60" dirty="0" smtClean="0">
                <a:gradFill>
                  <a:gsLst>
                    <a:gs pos="0">
                      <a:schemeClr val="tx1"/>
                    </a:gs>
                    <a:gs pos="100000">
                      <a:schemeClr val="tx1"/>
                    </a:gs>
                  </a:gsLst>
                  <a:lin ang="5400000" scaled="0"/>
                </a:gradFill>
                <a:latin typeface="+mn-lt"/>
                <a:ea typeface="Segoe UI" pitchFamily="34" charset="0"/>
                <a:cs typeface="Segoe UI" pitchFamily="34" charset="0"/>
              </a:rPr>
              <a:t>Business Consulting Services</a:t>
            </a:r>
            <a:endParaRPr lang="en-US" sz="4400" spc="-60" dirty="0">
              <a:gradFill>
                <a:gsLst>
                  <a:gs pos="0">
                    <a:schemeClr val="tx1"/>
                  </a:gs>
                  <a:gs pos="100000">
                    <a:schemeClr val="tx1"/>
                  </a:gs>
                </a:gsLst>
                <a:lin ang="5400000" scaled="0"/>
              </a:gradFill>
              <a:latin typeface="+mn-lt"/>
              <a:ea typeface="Segoe UI" pitchFamily="34" charset="0"/>
              <a:cs typeface="Segoe UI" pitchFamily="34" charset="0"/>
            </a:endParaRPr>
          </a:p>
        </p:txBody>
      </p:sp>
      <p:sp>
        <p:nvSpPr>
          <p:cNvPr id="3" name="Rectangle 2"/>
          <p:cNvSpPr/>
          <p:nvPr/>
        </p:nvSpPr>
        <p:spPr bwMode="auto">
          <a:xfrm>
            <a:off x="5317040" y="3697539"/>
            <a:ext cx="3960310" cy="487496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285750" lvl="1" indent="-285750">
              <a:buFont typeface="Arial" pitchFamily="34" charset="0"/>
              <a:buChar char="•"/>
            </a:pPr>
            <a:r>
              <a:rPr lang="en-US" sz="2400" b="1" dirty="0" smtClean="0">
                <a:ea typeface="Segoe UI" pitchFamily="34" charset="0"/>
                <a:cs typeface="Segoe UI" pitchFamily="34" charset="0"/>
              </a:rPr>
              <a:t>ERP      </a:t>
            </a:r>
          </a:p>
          <a:p>
            <a:pPr marL="285750" lvl="1" indent="-285750">
              <a:buFont typeface="Arial" pitchFamily="34" charset="0"/>
              <a:buChar char="•"/>
            </a:pPr>
            <a:r>
              <a:rPr lang="en-US" sz="2400" b="1" dirty="0" smtClean="0">
                <a:ea typeface="Segoe UI" pitchFamily="34" charset="0"/>
                <a:cs typeface="Segoe UI" pitchFamily="34" charset="0"/>
              </a:rPr>
              <a:t>CRM</a:t>
            </a:r>
          </a:p>
          <a:p>
            <a:pPr marL="285750" lvl="1" indent="-285750">
              <a:buFont typeface="Arial" pitchFamily="34" charset="0"/>
              <a:buChar char="•"/>
            </a:pPr>
            <a:r>
              <a:rPr lang="en-US" sz="2400" b="1" dirty="0" smtClean="0">
                <a:ea typeface="Segoe UI" pitchFamily="34" charset="0"/>
                <a:cs typeface="Segoe UI" pitchFamily="34" charset="0"/>
              </a:rPr>
              <a:t>Business Intelligence</a:t>
            </a:r>
          </a:p>
          <a:p>
            <a:pPr marL="285750" lvl="1" indent="-285750">
              <a:buFont typeface="Arial" pitchFamily="34" charset="0"/>
              <a:buChar char="•"/>
            </a:pPr>
            <a:r>
              <a:rPr lang="en-US" sz="2400" b="1" dirty="0" smtClean="0">
                <a:ea typeface="Segoe UI" pitchFamily="34" charset="0"/>
                <a:cs typeface="Segoe UI" pitchFamily="34" charset="0"/>
              </a:rPr>
              <a:t>HR &amp; Payroll</a:t>
            </a:r>
          </a:p>
          <a:p>
            <a:pPr marL="285750" lvl="1" indent="-285750">
              <a:buFont typeface="Arial" pitchFamily="34" charset="0"/>
              <a:buChar char="•"/>
            </a:pPr>
            <a:r>
              <a:rPr lang="en-US" sz="2400" b="1" dirty="0" smtClean="0">
                <a:ea typeface="Segoe UI" pitchFamily="34" charset="0"/>
                <a:cs typeface="Segoe UI" pitchFamily="34" charset="0"/>
              </a:rPr>
              <a:t>Time &amp; Attendance</a:t>
            </a:r>
          </a:p>
          <a:p>
            <a:pPr marL="285750" lvl="1" indent="-285750">
              <a:buFont typeface="Arial" pitchFamily="34" charset="0"/>
              <a:buChar char="•"/>
            </a:pPr>
            <a:r>
              <a:rPr lang="en-US" sz="2400" b="1" dirty="0" smtClean="0">
                <a:ea typeface="Segoe UI" pitchFamily="34" charset="0"/>
                <a:cs typeface="Segoe UI" pitchFamily="34" charset="0"/>
              </a:rPr>
              <a:t>Cloud Solutions</a:t>
            </a:r>
            <a:endParaRPr lang="en-US" sz="2400" b="1" dirty="0">
              <a:ea typeface="Segoe UI" pitchFamily="34" charset="0"/>
              <a:cs typeface="Segoe UI" pitchFamily="34" charset="0"/>
            </a:endParaRPr>
          </a:p>
        </p:txBody>
      </p:sp>
      <p:sp>
        <p:nvSpPr>
          <p:cNvPr id="14" name="Rectangle 13"/>
          <p:cNvSpPr/>
          <p:nvPr/>
        </p:nvSpPr>
        <p:spPr bwMode="auto">
          <a:xfrm>
            <a:off x="9486900" y="3697539"/>
            <a:ext cx="3960310" cy="487496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285750" lvl="1" indent="-285750">
              <a:buFont typeface="Arial" pitchFamily="34" charset="0"/>
              <a:buChar char="•"/>
            </a:pPr>
            <a:endParaRPr lang="en-US" sz="2500" b="1" dirty="0" smtClean="0">
              <a:ea typeface="Segoe UI" pitchFamily="34" charset="0"/>
              <a:cs typeface="Segoe UI" pitchFamily="34" charset="0"/>
            </a:endParaRPr>
          </a:p>
          <a:p>
            <a:pPr marL="285750" lvl="1" indent="-285750">
              <a:buFont typeface="Arial" pitchFamily="34" charset="0"/>
              <a:buChar char="•"/>
            </a:pPr>
            <a:endParaRPr lang="en-US" sz="2400" b="1" dirty="0" smtClean="0">
              <a:ea typeface="Segoe UI" pitchFamily="34" charset="0"/>
              <a:cs typeface="Segoe UI" pitchFamily="34" charset="0"/>
            </a:endParaRPr>
          </a:p>
          <a:p>
            <a:pPr marL="285750" lvl="1" indent="-285750">
              <a:buFont typeface="Arial" pitchFamily="34" charset="0"/>
              <a:buChar char="•"/>
            </a:pPr>
            <a:endParaRPr lang="en-US" sz="2800" b="1" dirty="0" smtClean="0">
              <a:ea typeface="Segoe UI" pitchFamily="34" charset="0"/>
              <a:cs typeface="Segoe UI" pitchFamily="34" charset="0"/>
            </a:endParaRPr>
          </a:p>
          <a:p>
            <a:pPr marL="285750" lvl="1" indent="-285750">
              <a:buFont typeface="Arial" pitchFamily="34" charset="0"/>
              <a:buChar char="•"/>
            </a:pPr>
            <a:endParaRPr lang="en-US" sz="2800" b="1" dirty="0">
              <a:ea typeface="Segoe UI" pitchFamily="34" charset="0"/>
              <a:cs typeface="Segoe UI" pitchFamily="34" charset="0"/>
            </a:endParaRPr>
          </a:p>
          <a:p>
            <a:pPr marL="285750" lvl="1" indent="-285750">
              <a:buFont typeface="Arial" pitchFamily="34" charset="0"/>
              <a:buChar char="•"/>
            </a:pPr>
            <a:r>
              <a:rPr lang="en-US" sz="2400" b="1" dirty="0" smtClean="0">
                <a:ea typeface="Segoe UI" pitchFamily="34" charset="0"/>
                <a:cs typeface="Segoe UI" pitchFamily="34" charset="0"/>
              </a:rPr>
              <a:t>Offshore </a:t>
            </a:r>
            <a:r>
              <a:rPr lang="en-US" sz="2400" b="1" dirty="0">
                <a:ea typeface="Segoe UI" pitchFamily="34" charset="0"/>
                <a:cs typeface="Segoe UI" pitchFamily="34" charset="0"/>
              </a:rPr>
              <a:t>development</a:t>
            </a:r>
          </a:p>
          <a:p>
            <a:pPr marL="285750" lvl="1" indent="-285750">
              <a:buFont typeface="Arial" pitchFamily="34" charset="0"/>
              <a:buChar char="•"/>
            </a:pPr>
            <a:r>
              <a:rPr lang="en-US" sz="2400" b="1" dirty="0">
                <a:ea typeface="Segoe UI" pitchFamily="34" charset="0"/>
                <a:cs typeface="Segoe UI" pitchFamily="34" charset="0"/>
              </a:rPr>
              <a:t>Customizations</a:t>
            </a:r>
          </a:p>
          <a:p>
            <a:pPr marL="285750" lvl="1" indent="-285750">
              <a:buFont typeface="Arial" pitchFamily="34" charset="0"/>
              <a:buChar char="•"/>
            </a:pPr>
            <a:r>
              <a:rPr lang="en-US" sz="2400" b="1" dirty="0">
                <a:ea typeface="Segoe UI" pitchFamily="34" charset="0"/>
                <a:cs typeface="Segoe UI" pitchFamily="34" charset="0"/>
              </a:rPr>
              <a:t>Reports development</a:t>
            </a:r>
          </a:p>
          <a:p>
            <a:pPr marL="285750" lvl="1" indent="-285750">
              <a:buFont typeface="Arial" pitchFamily="34" charset="0"/>
              <a:buChar char="•"/>
            </a:pPr>
            <a:r>
              <a:rPr lang="en-US" sz="2400" b="1" dirty="0">
                <a:ea typeface="Segoe UI" pitchFamily="34" charset="0"/>
                <a:cs typeface="Segoe UI" pitchFamily="34" charset="0"/>
              </a:rPr>
              <a:t>Data migration</a:t>
            </a:r>
          </a:p>
          <a:p>
            <a:pPr marL="285750" lvl="1" indent="-285750">
              <a:buFont typeface="Arial" pitchFamily="34" charset="0"/>
              <a:buChar char="•"/>
            </a:pPr>
            <a:r>
              <a:rPr lang="en-US" sz="2400" b="1" dirty="0">
                <a:ea typeface="Segoe UI" pitchFamily="34" charset="0"/>
                <a:cs typeface="Segoe UI" pitchFamily="34" charset="0"/>
              </a:rPr>
              <a:t>Dashboards </a:t>
            </a:r>
            <a:endParaRPr lang="en-US" sz="2400" b="1" dirty="0" smtClean="0">
              <a:ea typeface="Segoe UI" pitchFamily="34" charset="0"/>
              <a:cs typeface="Segoe UI" pitchFamily="34" charset="0"/>
            </a:endParaRPr>
          </a:p>
          <a:p>
            <a:pPr marL="285750" lvl="1" indent="-285750">
              <a:buFont typeface="Arial" pitchFamily="34" charset="0"/>
              <a:buChar char="•"/>
            </a:pPr>
            <a:endParaRPr lang="en-US" sz="2400" b="1" dirty="0">
              <a:ea typeface="Segoe UI" pitchFamily="34" charset="0"/>
              <a:cs typeface="Segoe UI" pitchFamily="34" charset="0"/>
            </a:endParaRPr>
          </a:p>
          <a:p>
            <a:pPr marL="285750" lvl="1" indent="-285750">
              <a:buFont typeface="Arial" pitchFamily="34" charset="0"/>
              <a:buChar char="•"/>
            </a:pPr>
            <a:endParaRPr lang="en-US" sz="2400" b="1" dirty="0" smtClean="0">
              <a:ea typeface="Segoe UI" pitchFamily="34" charset="0"/>
              <a:cs typeface="Segoe UI" pitchFamily="34" charset="0"/>
            </a:endParaRPr>
          </a:p>
          <a:p>
            <a:pPr marL="0" lvl="1"/>
            <a:r>
              <a:rPr lang="en-US" sz="2400" b="1" dirty="0" smtClean="0">
                <a:ea typeface="Segoe UI" pitchFamily="34" charset="0"/>
                <a:cs typeface="Segoe UI" pitchFamily="34" charset="0"/>
              </a:rPr>
              <a:t> </a:t>
            </a:r>
          </a:p>
          <a:p>
            <a:pPr marL="0" lvl="1"/>
            <a:endParaRPr lang="en-US" sz="2400" b="1" dirty="0">
              <a:ea typeface="Segoe UI" pitchFamily="34" charset="0"/>
              <a:cs typeface="Segoe UI" pitchFamily="34" charset="0"/>
            </a:endParaRPr>
          </a:p>
          <a:p>
            <a:pPr marL="0" lvl="1"/>
            <a:endParaRPr lang="en-US" sz="2400" b="1" dirty="0" smtClean="0">
              <a:ea typeface="Segoe UI" pitchFamily="34" charset="0"/>
              <a:cs typeface="Segoe UI" pitchFamily="34" charset="0"/>
            </a:endParaRPr>
          </a:p>
          <a:p>
            <a:pPr marL="0" lvl="1"/>
            <a:endParaRPr lang="en-US" sz="2400" b="1" dirty="0">
              <a:ea typeface="Segoe UI" pitchFamily="34" charset="0"/>
              <a:cs typeface="Segoe UI" pitchFamily="34" charset="0"/>
            </a:endParaRPr>
          </a:p>
        </p:txBody>
      </p:sp>
      <p:sp>
        <p:nvSpPr>
          <p:cNvPr id="15" name="Rectangle 14"/>
          <p:cNvSpPr/>
          <p:nvPr/>
        </p:nvSpPr>
        <p:spPr bwMode="auto">
          <a:xfrm>
            <a:off x="13656760" y="3697539"/>
            <a:ext cx="3960310" cy="487496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342900" lvl="1" indent="-342900">
              <a:buFont typeface="Arial" pitchFamily="34" charset="0"/>
              <a:buChar char="•"/>
            </a:pPr>
            <a:endParaRPr lang="en-US" sz="2500" b="1" dirty="0" smtClean="0">
              <a:ea typeface="Segoe UI" pitchFamily="34" charset="0"/>
              <a:cs typeface="Segoe UI" pitchFamily="34" charset="0"/>
            </a:endParaRPr>
          </a:p>
          <a:p>
            <a:pPr marL="342900" lvl="1" indent="-342900">
              <a:buFont typeface="Arial" pitchFamily="34" charset="0"/>
              <a:buChar char="•"/>
            </a:pPr>
            <a:r>
              <a:rPr lang="en-US" sz="2400" b="1" dirty="0" smtClean="0">
                <a:ea typeface="Segoe UI" pitchFamily="34" charset="0"/>
                <a:cs typeface="Segoe UI" pitchFamily="34" charset="0"/>
              </a:rPr>
              <a:t>Onsite </a:t>
            </a:r>
            <a:r>
              <a:rPr lang="en-US" sz="2400" b="1" dirty="0">
                <a:ea typeface="Segoe UI" pitchFamily="34" charset="0"/>
                <a:cs typeface="Segoe UI" pitchFamily="34" charset="0"/>
              </a:rPr>
              <a:t>&amp; </a:t>
            </a:r>
            <a:r>
              <a:rPr lang="en-US" sz="2400" b="1" dirty="0" smtClean="0">
                <a:ea typeface="Segoe UI" pitchFamily="34" charset="0"/>
                <a:cs typeface="Segoe UI" pitchFamily="34" charset="0"/>
              </a:rPr>
              <a:t>Offsite Manpower Deployment</a:t>
            </a:r>
          </a:p>
          <a:p>
            <a:pPr marL="342900" lvl="1" indent="-342900">
              <a:buFont typeface="Arial" pitchFamily="34" charset="0"/>
              <a:buChar char="•"/>
            </a:pPr>
            <a:endParaRPr lang="en-US" sz="2400" b="1" dirty="0" smtClean="0">
              <a:ea typeface="Segoe UI" pitchFamily="34" charset="0"/>
              <a:cs typeface="Segoe UI" pitchFamily="34" charset="0"/>
            </a:endParaRPr>
          </a:p>
          <a:p>
            <a:pPr marL="342900" lvl="1" indent="-342900">
              <a:buFont typeface="Arial" pitchFamily="34" charset="0"/>
              <a:buChar char="•"/>
            </a:pPr>
            <a:endParaRPr lang="en-US" sz="2400" b="1" dirty="0">
              <a:ea typeface="Segoe UI" pitchFamily="34" charset="0"/>
              <a:cs typeface="Segoe UI" pitchFamily="34" charset="0"/>
            </a:endParaRPr>
          </a:p>
          <a:p>
            <a:pPr marL="342900" lvl="1" indent="-342900">
              <a:buFont typeface="Arial" pitchFamily="34" charset="0"/>
              <a:buChar char="•"/>
            </a:pPr>
            <a:endParaRPr lang="en-US" sz="2400" b="1" dirty="0" smtClean="0">
              <a:ea typeface="Segoe UI" pitchFamily="34" charset="0"/>
              <a:cs typeface="Segoe UI" pitchFamily="34" charset="0"/>
            </a:endParaRPr>
          </a:p>
          <a:p>
            <a:pPr marL="342900" lvl="1" indent="-342900">
              <a:buFont typeface="Arial" pitchFamily="34" charset="0"/>
              <a:buChar char="•"/>
            </a:pPr>
            <a:endParaRPr lang="en-US" sz="2400" b="1" dirty="0" smtClean="0">
              <a:ea typeface="Segoe UI" pitchFamily="34" charset="0"/>
              <a:cs typeface="Segoe UI" pitchFamily="34" charset="0"/>
            </a:endParaRPr>
          </a:p>
          <a:p>
            <a:pPr marL="342900" lvl="1" indent="-342900">
              <a:buFont typeface="Arial" pitchFamily="34" charset="0"/>
              <a:buChar char="•"/>
            </a:pPr>
            <a:endParaRPr lang="en-US" sz="2400" b="1" dirty="0">
              <a:ea typeface="Segoe UI" pitchFamily="34" charset="0"/>
              <a:cs typeface="Segoe UI" pitchFamily="34" charset="0"/>
            </a:endParaRPr>
          </a:p>
          <a:p>
            <a:pPr marL="342900" lvl="1" indent="-342900">
              <a:buFont typeface="Arial" pitchFamily="34" charset="0"/>
              <a:buChar char="•"/>
            </a:pPr>
            <a:endParaRPr lang="en-US" sz="2400" b="1" dirty="0">
              <a:ea typeface="Segoe UI" pitchFamily="34" charset="0"/>
              <a:cs typeface="Segoe UI" pitchFamily="34" charset="0"/>
            </a:endParaRPr>
          </a:p>
        </p:txBody>
      </p:sp>
      <p:sp>
        <p:nvSpPr>
          <p:cNvPr id="16" name="Rectangle 15"/>
          <p:cNvSpPr/>
          <p:nvPr/>
        </p:nvSpPr>
        <p:spPr bwMode="auto">
          <a:xfrm>
            <a:off x="1135724" y="3697539"/>
            <a:ext cx="3960310" cy="4874961"/>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285750" lvl="1" indent="-285750">
              <a:buFont typeface="Arial" pitchFamily="34" charset="0"/>
              <a:buChar char="•"/>
            </a:pPr>
            <a:r>
              <a:rPr lang="en-US" sz="2400" b="1" dirty="0" smtClean="0">
                <a:ea typeface="Segoe UI" pitchFamily="34" charset="0"/>
                <a:cs typeface="Segoe UI" pitchFamily="34" charset="0"/>
              </a:rPr>
              <a:t>Need </a:t>
            </a:r>
            <a:r>
              <a:rPr lang="en-US" sz="2400" b="1" dirty="0">
                <a:ea typeface="Segoe UI" pitchFamily="34" charset="0"/>
                <a:cs typeface="Segoe UI" pitchFamily="34" charset="0"/>
              </a:rPr>
              <a:t>Analysis </a:t>
            </a:r>
            <a:r>
              <a:rPr lang="en-US" sz="2400" b="1" dirty="0" smtClean="0">
                <a:ea typeface="Segoe UI" pitchFamily="34" charset="0"/>
                <a:cs typeface="Segoe UI" pitchFamily="34" charset="0"/>
              </a:rPr>
              <a:t> </a:t>
            </a:r>
          </a:p>
          <a:p>
            <a:pPr marL="285750" lvl="1" indent="-285750">
              <a:buFont typeface="Arial" pitchFamily="34" charset="0"/>
              <a:buChar char="•"/>
            </a:pPr>
            <a:r>
              <a:rPr lang="en-US" sz="2400" b="1" dirty="0" smtClean="0">
                <a:ea typeface="Segoe UI" pitchFamily="34" charset="0"/>
                <a:cs typeface="Segoe UI" pitchFamily="34" charset="0"/>
              </a:rPr>
              <a:t>Business Process Re-engineering </a:t>
            </a:r>
            <a:endParaRPr lang="en-US" sz="2400" b="1" dirty="0">
              <a:ea typeface="Segoe UI" pitchFamily="34" charset="0"/>
              <a:cs typeface="Segoe UI" pitchFamily="34" charset="0"/>
            </a:endParaRPr>
          </a:p>
          <a:p>
            <a:pPr marL="285750" lvl="1" indent="-285750">
              <a:buFont typeface="Arial" pitchFamily="34" charset="0"/>
              <a:buChar char="•"/>
            </a:pPr>
            <a:r>
              <a:rPr lang="en-US" sz="2400" b="1" dirty="0" smtClean="0">
                <a:ea typeface="Segoe UI" pitchFamily="34" charset="0"/>
                <a:cs typeface="Segoe UI" pitchFamily="34" charset="0"/>
              </a:rPr>
              <a:t>Project Management</a:t>
            </a:r>
            <a:endParaRPr lang="en-US" sz="2400" b="1" dirty="0">
              <a:ea typeface="Segoe UI" pitchFamily="34" charset="0"/>
              <a:cs typeface="Segoe UI" pitchFamily="34" charset="0"/>
            </a:endParaRPr>
          </a:p>
          <a:p>
            <a:pPr marL="285750" lvl="1" indent="-285750">
              <a:buFont typeface="Arial" pitchFamily="34" charset="0"/>
              <a:buChar char="•"/>
            </a:pPr>
            <a:r>
              <a:rPr lang="en-US" sz="2400" b="1" dirty="0" smtClean="0">
                <a:ea typeface="Segoe UI" pitchFamily="34" charset="0"/>
                <a:cs typeface="Segoe UI" pitchFamily="34" charset="0"/>
              </a:rPr>
              <a:t>Yield analysis</a:t>
            </a:r>
            <a:endParaRPr lang="en-US" sz="2400" b="1" dirty="0">
              <a:ea typeface="Segoe UI" pitchFamily="34" charset="0"/>
              <a:cs typeface="Segoe UI" pitchFamily="34" charset="0"/>
            </a:endParaRPr>
          </a:p>
          <a:p>
            <a:pPr marL="285750" lvl="1" indent="-285750">
              <a:buFont typeface="Arial" pitchFamily="34" charset="0"/>
              <a:buChar char="•"/>
            </a:pPr>
            <a:r>
              <a:rPr lang="en-US" sz="2400" b="1" dirty="0" smtClean="0">
                <a:ea typeface="Segoe UI" pitchFamily="34" charset="0"/>
                <a:cs typeface="Segoe UI" pitchFamily="34" charset="0"/>
              </a:rPr>
              <a:t>Optimization</a:t>
            </a:r>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135724" y="3697538"/>
            <a:ext cx="3960310" cy="74111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1"/>
                </a:solidFill>
                <a:cs typeface="Calibri" pitchFamily="34" charset="0"/>
              </a:rPr>
              <a:t>Business </a:t>
            </a:r>
            <a:r>
              <a:rPr lang="en-US" b="1" dirty="0" smtClean="0">
                <a:solidFill>
                  <a:schemeClr val="tx1"/>
                </a:solidFill>
                <a:cs typeface="Calibri" pitchFamily="34" charset="0"/>
              </a:rPr>
              <a:t>Consulting</a:t>
            </a:r>
            <a:endParaRPr lang="en-US" b="1" dirty="0">
              <a:solidFill>
                <a:schemeClr val="tx1"/>
              </a:solidFill>
            </a:endParaRPr>
          </a:p>
        </p:txBody>
      </p:sp>
      <p:sp>
        <p:nvSpPr>
          <p:cNvPr id="19" name="Rectangle 18"/>
          <p:cNvSpPr/>
          <p:nvPr/>
        </p:nvSpPr>
        <p:spPr bwMode="auto">
          <a:xfrm>
            <a:off x="5317040" y="3697538"/>
            <a:ext cx="3980225" cy="74111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cs typeface="Calibri" pitchFamily="34" charset="0"/>
              </a:rPr>
              <a:t>Implementation</a:t>
            </a: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86900" y="3697538"/>
            <a:ext cx="3960310" cy="74111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cs typeface="Calibri" pitchFamily="34" charset="0"/>
              </a:rPr>
              <a:t>Outsourcing</a:t>
            </a: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3656760" y="3697538"/>
            <a:ext cx="3960310" cy="74111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1"/>
                </a:solidFill>
                <a:cs typeface="Calibri" pitchFamily="34" charset="0"/>
              </a:rPr>
              <a:t>Staffing</a:t>
            </a:r>
            <a:endParaRPr lang="en-US" spc="-50" dirty="0">
              <a:solidFill>
                <a:schemeClr val="tx1"/>
              </a:solidFill>
              <a:ea typeface="Segoe UI" pitchFamily="34" charset="0"/>
              <a:cs typeface="Segoe UI" pitchFamily="34" charset="0"/>
            </a:endParaRPr>
          </a:p>
        </p:txBody>
      </p:sp>
      <p:sp>
        <p:nvSpPr>
          <p:cNvPr id="12" name="Text Placeholder 1"/>
          <p:cNvSpPr txBox="1">
            <a:spLocks/>
          </p:cNvSpPr>
          <p:nvPr/>
        </p:nvSpPr>
        <p:spPr>
          <a:xfrm>
            <a:off x="914400" y="8592204"/>
            <a:ext cx="17087850" cy="877484"/>
          </a:xfrm>
          <a:prstGeom prst="rect">
            <a:avLst/>
          </a:prstGeom>
          <a:solidFill>
            <a:srgbClr val="002060"/>
          </a:solidFill>
        </p:spPr>
        <p:txBody>
          <a:bodyPr vert="horz" wrap="square" lIns="0" tIns="0" rIns="0" bIns="0" rtlCol="0" anchor="ctr" anchorCtr="0">
            <a:noAutofit/>
          </a:bodyPr>
          <a:lstStyle>
            <a:lvl1pPr marL="0" indent="0" algn="l" defTabSz="914059" rtl="0" eaLnBrk="1" latinLnBrk="0" hangingPunct="1">
              <a:lnSpc>
                <a:spcPct val="100000"/>
              </a:lnSpc>
              <a:spcBef>
                <a:spcPts val="0"/>
              </a:spcBef>
              <a:spcAft>
                <a:spcPts val="1600"/>
              </a:spcAft>
              <a:buSzPct val="80000"/>
              <a:buFontTx/>
              <a:buNone/>
              <a:defRPr sz="2100" kern="1200" spc="-67"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059" rtl="0" eaLnBrk="1" latinLnBrk="0" hangingPunct="1">
              <a:lnSpc>
                <a:spcPct val="100000"/>
              </a:lnSpc>
              <a:spcBef>
                <a:spcPts val="0"/>
              </a:spcBef>
              <a:spcAft>
                <a:spcPts val="800"/>
              </a:spcAft>
              <a:buSzPct val="80000"/>
              <a:buFontTx/>
              <a:buNone/>
              <a:tabLst>
                <a:tab pos="630030" algn="l"/>
              </a:tabLst>
              <a:defRPr sz="1600" kern="12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0" indent="0" algn="l" defTabSz="914059" rtl="0" eaLnBrk="1" latinLnBrk="0" hangingPunct="1">
              <a:lnSpc>
                <a:spcPct val="100000"/>
              </a:lnSpc>
              <a:spcBef>
                <a:spcPts val="0"/>
              </a:spcBef>
              <a:spcAft>
                <a:spcPts val="400"/>
              </a:spcAft>
              <a:buSzPct val="80000"/>
              <a:buFontTx/>
              <a:buNone/>
              <a:defRPr sz="2000" kern="12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0" indent="0" algn="l" defTabSz="914059" rtl="0" eaLnBrk="1" latinLnBrk="0" hangingPunct="1">
              <a:lnSpc>
                <a:spcPct val="100000"/>
              </a:lnSpc>
              <a:spcBef>
                <a:spcPts val="0"/>
              </a:spcBef>
              <a:spcAft>
                <a:spcPts val="400"/>
              </a:spcAft>
              <a:buSzPct val="80000"/>
              <a:buFontTx/>
              <a:buNone/>
              <a:tabLst>
                <a:tab pos="914097" algn="l"/>
              </a:tabLst>
              <a:defRPr sz="1600" kern="12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0" indent="0" algn="l" defTabSz="914059" rtl="0" eaLnBrk="1" latinLnBrk="0" hangingPunct="1">
              <a:lnSpc>
                <a:spcPct val="100000"/>
              </a:lnSpc>
              <a:spcBef>
                <a:spcPts val="0"/>
              </a:spcBef>
              <a:spcAft>
                <a:spcPts val="400"/>
              </a:spcAft>
              <a:buSzPct val="80000"/>
              <a:buFontTx/>
              <a:buNone/>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2513667"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89"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21"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51" indent="-228516" algn="l" defTabSz="91405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400" spc="-60" dirty="0" smtClean="0">
                <a:gradFill>
                  <a:gsLst>
                    <a:gs pos="0">
                      <a:schemeClr val="tx1"/>
                    </a:gs>
                    <a:gs pos="100000">
                      <a:schemeClr val="tx1"/>
                    </a:gs>
                  </a:gsLst>
                  <a:lin ang="5400000" scaled="0"/>
                </a:gradFill>
                <a:latin typeface="+mn-lt"/>
                <a:ea typeface="Segoe UI" pitchFamily="34" charset="0"/>
                <a:cs typeface="Segoe UI" pitchFamily="34" charset="0"/>
              </a:rPr>
              <a:t>Formation of CEM Cloud Services</a:t>
            </a:r>
            <a:endParaRPr lang="en-US" sz="4400" spc="-60" dirty="0">
              <a:gradFill>
                <a:gsLst>
                  <a:gs pos="0">
                    <a:schemeClr val="tx1"/>
                  </a:gs>
                  <a:gs pos="100000">
                    <a:schemeClr val="tx1"/>
                  </a:gs>
                </a:gsLst>
                <a:lin ang="5400000" scaled="0"/>
              </a:gradFill>
              <a:latin typeface="+mn-lt"/>
              <a:ea typeface="Segoe UI" pitchFamily="34" charset="0"/>
              <a:cs typeface="Segoe UI" pitchFamily="34" charset="0"/>
            </a:endParaRPr>
          </a:p>
        </p:txBody>
      </p:sp>
    </p:spTree>
    <p:extLst>
      <p:ext uri="{BB962C8B-B14F-4D97-AF65-F5344CB8AC3E}">
        <p14:creationId xmlns:p14="http://schemas.microsoft.com/office/powerpoint/2010/main" val="308300934"/>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679" y="1409706"/>
            <a:ext cx="16727876" cy="1121846"/>
          </a:xfrm>
        </p:spPr>
        <p:txBody>
          <a:bodyPr/>
          <a:lstStyle/>
          <a:p>
            <a:r>
              <a:rPr lang="en-US" dirty="0"/>
              <a:t>CEM – Microsoft Dynamics Awards</a:t>
            </a:r>
          </a:p>
        </p:txBody>
      </p:sp>
      <p:sp>
        <p:nvSpPr>
          <p:cNvPr id="2" name="Rectangle 1"/>
          <p:cNvSpPr/>
          <p:nvPr/>
        </p:nvSpPr>
        <p:spPr bwMode="auto">
          <a:xfrm>
            <a:off x="3941040" y="2835855"/>
            <a:ext cx="3239326" cy="108857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2012</a:t>
            </a:r>
            <a:endParaRPr lang="en-US" sz="3600" b="1" spc="-50" dirty="0">
              <a:solidFill>
                <a:schemeClr val="tx1"/>
              </a:solidFill>
              <a:latin typeface="Segoe UI" pitchFamily="34" charset="0"/>
              <a:ea typeface="Segoe UI" pitchFamily="34" charset="0"/>
              <a:cs typeface="Segoe UI" pitchFamily="34" charset="0"/>
            </a:endParaRPr>
          </a:p>
        </p:txBody>
      </p:sp>
      <p:sp>
        <p:nvSpPr>
          <p:cNvPr id="55" name="Rectangle 54"/>
          <p:cNvSpPr/>
          <p:nvPr/>
        </p:nvSpPr>
        <p:spPr bwMode="auto">
          <a:xfrm>
            <a:off x="7379008" y="2835855"/>
            <a:ext cx="3240000" cy="108857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2011</a:t>
            </a:r>
            <a:endParaRPr lang="en-US" sz="3600" b="1" spc="-50" dirty="0">
              <a:solidFill>
                <a:schemeClr val="tx1"/>
              </a:solidFill>
              <a:latin typeface="Segoe UI" pitchFamily="34" charset="0"/>
              <a:ea typeface="Segoe UI" pitchFamily="34" charset="0"/>
              <a:cs typeface="Segoe UI" pitchFamily="34" charset="0"/>
            </a:endParaRPr>
          </a:p>
        </p:txBody>
      </p:sp>
      <p:sp>
        <p:nvSpPr>
          <p:cNvPr id="56" name="Rectangle 55"/>
          <p:cNvSpPr/>
          <p:nvPr/>
        </p:nvSpPr>
        <p:spPr bwMode="auto">
          <a:xfrm>
            <a:off x="10918025" y="2835855"/>
            <a:ext cx="3240000" cy="10885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2010</a:t>
            </a:r>
            <a:endParaRPr lang="en-US" sz="3600" b="1" spc="-50" dirty="0">
              <a:solidFill>
                <a:schemeClr val="tx1"/>
              </a:solidFill>
              <a:latin typeface="Segoe UI" pitchFamily="34" charset="0"/>
              <a:ea typeface="Segoe UI" pitchFamily="34" charset="0"/>
              <a:cs typeface="Segoe UI" pitchFamily="34" charset="0"/>
            </a:endParaRPr>
          </a:p>
        </p:txBody>
      </p:sp>
      <p:sp>
        <p:nvSpPr>
          <p:cNvPr id="57" name="Rectangle 56"/>
          <p:cNvSpPr/>
          <p:nvPr/>
        </p:nvSpPr>
        <p:spPr bwMode="auto">
          <a:xfrm>
            <a:off x="14403753" y="2835855"/>
            <a:ext cx="3240000" cy="108857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2009</a:t>
            </a:r>
            <a:endParaRPr lang="en-US" sz="3600" b="1" spc="-50" dirty="0">
              <a:solidFill>
                <a:schemeClr val="tx1"/>
              </a:solidFill>
              <a:latin typeface="Segoe UI" pitchFamily="34" charset="0"/>
              <a:ea typeface="Segoe UI" pitchFamily="34" charset="0"/>
              <a:cs typeface="Segoe UI" pitchFamily="34" charset="0"/>
            </a:endParaRPr>
          </a:p>
        </p:txBody>
      </p:sp>
      <p:grpSp>
        <p:nvGrpSpPr>
          <p:cNvPr id="12" name="Group 11"/>
          <p:cNvGrpSpPr/>
          <p:nvPr/>
        </p:nvGrpSpPr>
        <p:grpSpPr>
          <a:xfrm>
            <a:off x="3941040" y="4763384"/>
            <a:ext cx="3239326" cy="5039832"/>
            <a:chOff x="795407" y="4508205"/>
            <a:chExt cx="3239326" cy="5039832"/>
          </a:xfrm>
          <a:solidFill>
            <a:srgbClr val="FF8C00"/>
          </a:solidFill>
        </p:grpSpPr>
        <p:sp>
          <p:nvSpPr>
            <p:cNvPr id="4" name="Rectangle 3"/>
            <p:cNvSpPr/>
            <p:nvPr/>
          </p:nvSpPr>
          <p:spPr bwMode="auto">
            <a:xfrm>
              <a:off x="795407" y="4508205"/>
              <a:ext cx="3239326" cy="50398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a:latin typeface="Segoe UI" pitchFamily="34" charset="0"/>
                  <a:ea typeface="Segoe UI" pitchFamily="34" charset="0"/>
                  <a:cs typeface="Segoe UI" pitchFamily="34" charset="0"/>
                </a:rPr>
                <a:t>2012 Microsoft </a:t>
              </a:r>
              <a:r>
                <a:rPr lang="en-US" sz="2000" b="1" dirty="0" smtClean="0">
                  <a:latin typeface="Segoe UI" pitchFamily="34" charset="0"/>
                  <a:ea typeface="Segoe UI" pitchFamily="34" charset="0"/>
                  <a:cs typeface="Segoe UI" pitchFamily="34" charset="0"/>
                </a:rPr>
                <a:t>President’s  Club Member </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Fastest growing </a:t>
              </a:r>
              <a:r>
                <a:rPr lang="en-US" sz="2000" b="1" dirty="0" smtClean="0">
                  <a:latin typeface="Segoe UI" pitchFamily="34" charset="0"/>
                  <a:ea typeface="Segoe UI" pitchFamily="34" charset="0"/>
                  <a:cs typeface="Segoe UI" pitchFamily="34" charset="0"/>
                </a:rPr>
                <a:t>Company</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a:t>
              </a:r>
              <a:r>
                <a:rPr lang="en-US" sz="2000" b="1" dirty="0">
                  <a:latin typeface="Segoe UI" pitchFamily="34" charset="0"/>
                  <a:ea typeface="Segoe UI" pitchFamily="34" charset="0"/>
                  <a:cs typeface="Segoe UI" pitchFamily="34" charset="0"/>
                </a:rPr>
                <a:t>Best Marketing </a:t>
              </a:r>
              <a:r>
                <a:rPr lang="en-US" sz="2000" b="1" dirty="0" smtClean="0">
                  <a:latin typeface="Segoe UI" pitchFamily="34" charset="0"/>
                  <a:ea typeface="Segoe UI" pitchFamily="34" charset="0"/>
                  <a:cs typeface="Segoe UI" pitchFamily="34" charset="0"/>
                </a:rPr>
                <a:t>Partner</a:t>
              </a:r>
              <a:endParaRPr lang="en-US" sz="2000" b="1" dirty="0">
                <a:latin typeface="Segoe UI" pitchFamily="34" charset="0"/>
                <a:ea typeface="Segoe UI" pitchFamily="34" charset="0"/>
                <a:cs typeface="Segoe UI" pitchFamily="34" charset="0"/>
              </a:endParaRP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0" name="Picture 59" descr="mpresidents-club-stacked_20.png"/>
            <p:cNvPicPr>
              <a:picLocks noChangeAspect="1"/>
            </p:cNvPicPr>
            <p:nvPr/>
          </p:nvPicPr>
          <p:blipFill>
            <a:blip r:embed="rId3" cstate="email">
              <a:lum bright="-43000" contrast="-7000"/>
              <a:extLst>
                <a:ext uri="{28A0092B-C50C-407E-A947-70E740481C1C}">
                  <a14:useLocalDpi xmlns:a14="http://schemas.microsoft.com/office/drawing/2010/main"/>
                </a:ext>
              </a:extLst>
            </a:blip>
            <a:stretch>
              <a:fillRect/>
            </a:stretch>
          </p:blipFill>
          <p:spPr>
            <a:xfrm>
              <a:off x="988739" y="6786206"/>
              <a:ext cx="2859382" cy="905723"/>
            </a:xfrm>
            <a:prstGeom prst="rect">
              <a:avLst/>
            </a:prstGeom>
            <a:grpFill/>
            <a:effectLst/>
          </p:spPr>
        </p:pic>
      </p:grpSp>
      <p:grpSp>
        <p:nvGrpSpPr>
          <p:cNvPr id="13" name="Group 12"/>
          <p:cNvGrpSpPr/>
          <p:nvPr/>
        </p:nvGrpSpPr>
        <p:grpSpPr>
          <a:xfrm>
            <a:off x="7395694" y="4763384"/>
            <a:ext cx="3240000" cy="5039832"/>
            <a:chOff x="5054222" y="4508205"/>
            <a:chExt cx="3755328" cy="5039832"/>
          </a:xfrm>
        </p:grpSpPr>
        <p:sp>
          <p:nvSpPr>
            <p:cNvPr id="61" name="Rectangle 60"/>
            <p:cNvSpPr/>
            <p:nvPr/>
          </p:nvSpPr>
          <p:spPr bwMode="auto">
            <a:xfrm>
              <a:off x="5054222" y="4508205"/>
              <a:ext cx="3755328" cy="50398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a:t>
              </a:r>
              <a:r>
                <a:rPr lang="en-US" sz="2000" b="1" dirty="0">
                  <a:latin typeface="Segoe UI" pitchFamily="34" charset="0"/>
                  <a:ea typeface="Segoe UI" pitchFamily="34" charset="0"/>
                  <a:cs typeface="Segoe UI" pitchFamily="34" charset="0"/>
                </a:rPr>
                <a:t>Best Implementation </a:t>
              </a:r>
              <a:r>
                <a:rPr lang="en-US" sz="2000" b="1" dirty="0" smtClean="0">
                  <a:latin typeface="Segoe UI" pitchFamily="34" charset="0"/>
                  <a:ea typeface="Segoe UI" pitchFamily="34" charset="0"/>
                  <a:cs typeface="Segoe UI" pitchFamily="34" charset="0"/>
                </a:rPr>
                <a:t>Partner</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2011 Microsoft President’s Club  Member</a:t>
              </a: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4"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24713" y="7459418"/>
              <a:ext cx="1956515" cy="1798850"/>
            </a:xfrm>
            <a:prstGeom prst="roundRect">
              <a:avLst>
                <a:gd name="adj" fmla="val 21204"/>
              </a:avLst>
            </a:prstGeom>
            <a:solidFill>
              <a:srgbClr val="FFFFFF">
                <a:shade val="85000"/>
              </a:srgbClr>
            </a:solidFill>
            <a:ln>
              <a:noFill/>
            </a:ln>
            <a:effectLst>
              <a:reflection blurRad="12700" stA="38000" endPos="28000" dist="5000" dir="5400000" sy="-100000" algn="bl" rotWithShape="0"/>
            </a:effectLst>
          </p:spPr>
        </p:pic>
        <p:pic>
          <p:nvPicPr>
            <p:cNvPr id="65" name="Picture 64" descr="presidents-club-stacked_201.png"/>
            <p:cNvPicPr>
              <a:picLocks noChangeAspect="1"/>
            </p:cNvPicPr>
            <p:nvPr/>
          </p:nvPicPr>
          <p:blipFill>
            <a:blip r:embed="rId5" cstate="email">
              <a:lum bright="-43000" contrast="70000"/>
              <a:extLst>
                <a:ext uri="{28A0092B-C50C-407E-A947-70E740481C1C}">
                  <a14:useLocalDpi xmlns:a14="http://schemas.microsoft.com/office/drawing/2010/main"/>
                </a:ext>
              </a:extLst>
            </a:blip>
            <a:stretch>
              <a:fillRect/>
            </a:stretch>
          </p:blipFill>
          <p:spPr>
            <a:xfrm>
              <a:off x="5312666" y="6466365"/>
              <a:ext cx="3238440" cy="926988"/>
            </a:xfrm>
            <a:prstGeom prst="rect">
              <a:avLst/>
            </a:prstGeom>
          </p:spPr>
        </p:pic>
      </p:grpSp>
      <p:grpSp>
        <p:nvGrpSpPr>
          <p:cNvPr id="14" name="Group 13"/>
          <p:cNvGrpSpPr/>
          <p:nvPr/>
        </p:nvGrpSpPr>
        <p:grpSpPr>
          <a:xfrm>
            <a:off x="10918025" y="4763384"/>
            <a:ext cx="3240000" cy="5039832"/>
            <a:chOff x="9367261" y="4508205"/>
            <a:chExt cx="3240000" cy="5039832"/>
          </a:xfrm>
          <a:solidFill>
            <a:srgbClr val="6600FF"/>
          </a:solidFill>
        </p:grpSpPr>
        <p:sp>
          <p:nvSpPr>
            <p:cNvPr id="62" name="Rectangle 61"/>
            <p:cNvSpPr/>
            <p:nvPr/>
          </p:nvSpPr>
          <p:spPr bwMode="auto">
            <a:xfrm>
              <a:off x="9367261" y="4508205"/>
              <a:ext cx="3240000" cy="50398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a:latin typeface="Segoe UI" pitchFamily="34" charset="0"/>
                  <a:ea typeface="Segoe UI" pitchFamily="34" charset="0"/>
                  <a:cs typeface="Segoe UI" pitchFamily="34" charset="0"/>
                </a:rPr>
                <a:t>2010 Microsoft Country Partner  </a:t>
              </a: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Microsoft Best Implementation Partner</a:t>
              </a:r>
            </a:p>
          </p:txBody>
        </p:sp>
        <p:pic>
          <p:nvPicPr>
            <p:cNvPr id="6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086218" y="7569193"/>
              <a:ext cx="1406950" cy="1490538"/>
            </a:xfrm>
            <a:prstGeom prst="roundRect">
              <a:avLst>
                <a:gd name="adj" fmla="val 8594"/>
              </a:avLst>
            </a:prstGeom>
            <a:grpFill/>
            <a:ln>
              <a:noFill/>
            </a:ln>
            <a:effectLst>
              <a:reflection blurRad="12700" stA="38000" endPos="28000" dist="5000" dir="5400000" sy="-100000" algn="bl" rotWithShape="0"/>
            </a:effectLst>
          </p:spPr>
        </p:pic>
        <p:pic>
          <p:nvPicPr>
            <p:cNvPr id="68" name="Picture 2" descr="D:\Corporate\Corp brochure\2010 MS Country partner Award.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50746" y="6487630"/>
              <a:ext cx="1536515" cy="2229682"/>
            </a:xfrm>
            <a:prstGeom prst="roundRect">
              <a:avLst>
                <a:gd name="adj" fmla="val 8594"/>
              </a:avLst>
            </a:prstGeom>
            <a:grpFill/>
            <a:ln>
              <a:noFill/>
            </a:ln>
            <a:effectLst>
              <a:reflection blurRad="12700" stA="38000" endPos="28000" dist="5000" dir="5400000" sy="-100000" algn="bl" rotWithShape="0"/>
            </a:effectLst>
            <a:extLst/>
          </p:spPr>
        </p:pic>
      </p:grpSp>
      <p:grpSp>
        <p:nvGrpSpPr>
          <p:cNvPr id="15" name="Group 14"/>
          <p:cNvGrpSpPr/>
          <p:nvPr/>
        </p:nvGrpSpPr>
        <p:grpSpPr>
          <a:xfrm>
            <a:off x="14403753" y="4763384"/>
            <a:ext cx="3240000" cy="5039832"/>
            <a:chOff x="13553429" y="4508205"/>
            <a:chExt cx="3240000" cy="5039832"/>
          </a:xfrm>
        </p:grpSpPr>
        <p:sp>
          <p:nvSpPr>
            <p:cNvPr id="63" name="Rectangle 62"/>
            <p:cNvSpPr/>
            <p:nvPr/>
          </p:nvSpPr>
          <p:spPr bwMode="auto">
            <a:xfrm>
              <a:off x="13553429" y="4508205"/>
              <a:ext cx="3240000" cy="5039832"/>
            </a:xfrm>
            <a:prstGeom prst="rect">
              <a:avLst/>
            </a:prstGeom>
            <a:solidFill>
              <a:srgbClr val="7FBA00"/>
            </a:solidFill>
            <a:ln>
              <a:solidFill>
                <a:srgbClr val="7FBA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2009 </a:t>
              </a:r>
              <a:r>
                <a:rPr lang="en-US" sz="2000" b="1" dirty="0">
                  <a:solidFill>
                    <a:schemeClr val="tx1"/>
                  </a:solidFill>
                  <a:latin typeface="Segoe UI" pitchFamily="34" charset="0"/>
                  <a:ea typeface="Segoe UI" pitchFamily="34" charset="0"/>
                  <a:cs typeface="Segoe UI" pitchFamily="34" charset="0"/>
                </a:rPr>
                <a:t>Microsoft President’s </a:t>
              </a:r>
              <a:r>
                <a:rPr lang="en-US" sz="2000" b="1" dirty="0" smtClean="0">
                  <a:solidFill>
                    <a:schemeClr val="tx1"/>
                  </a:solidFill>
                  <a:latin typeface="Segoe UI" pitchFamily="34" charset="0"/>
                  <a:ea typeface="Segoe UI" pitchFamily="34" charset="0"/>
                  <a:cs typeface="Segoe UI" pitchFamily="34" charset="0"/>
                </a:rPr>
                <a:t>Club Member</a:t>
              </a:r>
              <a:endParaRPr lang="en-US" sz="2000" b="1" dirty="0">
                <a:solidFill>
                  <a:schemeClr val="tx1"/>
                </a:solidFill>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Microsoft </a:t>
              </a:r>
              <a:r>
                <a:rPr lang="en-US" sz="2000" b="1" dirty="0">
                  <a:solidFill>
                    <a:schemeClr val="tx1"/>
                  </a:solidFill>
                  <a:latin typeface="Segoe UI" pitchFamily="34" charset="0"/>
                  <a:ea typeface="Segoe UI" pitchFamily="34" charset="0"/>
                  <a:cs typeface="Segoe UI" pitchFamily="34" charset="0"/>
                </a:rPr>
                <a:t>Best Implementation </a:t>
              </a:r>
              <a:r>
                <a:rPr lang="en-US" sz="2000" b="1" dirty="0" smtClean="0">
                  <a:solidFill>
                    <a:schemeClr val="tx1"/>
                  </a:solidFill>
                  <a:latin typeface="Segoe UI" pitchFamily="34" charset="0"/>
                  <a:ea typeface="Segoe UI" pitchFamily="34" charset="0"/>
                  <a:cs typeface="Segoe UI" pitchFamily="34" charset="0"/>
                </a:rPr>
                <a:t>Partner</a:t>
              </a:r>
              <a:endParaRPr lang="en-US" sz="2000" b="1" dirty="0">
                <a:solidFill>
                  <a:schemeClr val="tx1"/>
                </a:solidFill>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Microsoft </a:t>
              </a:r>
              <a:r>
                <a:rPr lang="en-US" sz="2000" b="1" dirty="0">
                  <a:solidFill>
                    <a:schemeClr val="tx1"/>
                  </a:solidFill>
                  <a:latin typeface="Segoe UI" pitchFamily="34" charset="0"/>
                  <a:ea typeface="Segoe UI" pitchFamily="34" charset="0"/>
                  <a:cs typeface="Segoe UI" pitchFamily="34" charset="0"/>
                </a:rPr>
                <a:t>Best Sales Partner</a:t>
              </a:r>
            </a:p>
          </p:txBody>
        </p:sp>
        <p:pic>
          <p:nvPicPr>
            <p:cNvPr id="6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3677267" y="7945508"/>
              <a:ext cx="1408420" cy="1207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0"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173429" y="7954009"/>
              <a:ext cx="1478894" cy="1190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 name="Picture 70" descr="2009.png"/>
            <p:cNvPicPr>
              <a:picLocks noChangeAspect="1"/>
            </p:cNvPicPr>
            <p:nvPr/>
          </p:nvPicPr>
          <p:blipFill>
            <a:blip r:embed="rId10" cstate="email">
              <a:lum bright="-43000" contrast="70000"/>
              <a:extLst>
                <a:ext uri="{28A0092B-C50C-407E-A947-70E740481C1C}">
                  <a14:useLocalDpi xmlns:a14="http://schemas.microsoft.com/office/drawing/2010/main"/>
                </a:ext>
              </a:extLst>
            </a:blip>
            <a:stretch>
              <a:fillRect/>
            </a:stretch>
          </p:blipFill>
          <p:spPr>
            <a:xfrm>
              <a:off x="13723988" y="6950410"/>
              <a:ext cx="2928335" cy="876368"/>
            </a:xfrm>
            <a:prstGeom prst="rect">
              <a:avLst/>
            </a:prstGeom>
          </p:spPr>
        </p:pic>
      </p:grpSp>
      <p:sp>
        <p:nvSpPr>
          <p:cNvPr id="75" name="TextBox 74"/>
          <p:cNvSpPr txBox="1"/>
          <p:nvPr/>
        </p:nvSpPr>
        <p:spPr>
          <a:xfrm>
            <a:off x="130629" y="3924427"/>
            <a:ext cx="17858791" cy="838957"/>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wrap="square" lIns="137106" tIns="68555" rIns="137106" bIns="68555" rtlCol="0" anchor="ctr">
            <a:noAutofit/>
          </a:bodyPr>
          <a:lstStyle/>
          <a:p>
            <a:pPr algn="ctr"/>
            <a:r>
              <a:rPr lang="en-US" sz="4800" b="1" dirty="0" smtClean="0">
                <a:gradFill>
                  <a:gsLst>
                    <a:gs pos="0">
                      <a:srgbClr val="FFFFFF"/>
                    </a:gs>
                    <a:gs pos="100000">
                      <a:srgbClr val="FFFFFF"/>
                    </a:gs>
                  </a:gsLst>
                  <a:lin ang="5400000" scaled="0"/>
                </a:gradFill>
                <a:latin typeface="Segoe UI Light" pitchFamily="34" charset="0"/>
              </a:rPr>
              <a:t>Microsoft Dynamics Awards</a:t>
            </a:r>
            <a:endParaRPr lang="en-US" sz="4800" b="1" dirty="0">
              <a:gradFill>
                <a:gsLst>
                  <a:gs pos="0">
                    <a:srgbClr val="FFFFFF"/>
                  </a:gs>
                  <a:gs pos="100000">
                    <a:srgbClr val="FFFFFF"/>
                  </a:gs>
                </a:gsLst>
                <a:lin ang="5400000" scaled="0"/>
              </a:gradFill>
              <a:latin typeface="Segoe UI Light" pitchFamily="34" charset="0"/>
            </a:endParaRPr>
          </a:p>
        </p:txBody>
      </p:sp>
      <p:pic>
        <p:nvPicPr>
          <p:cNvPr id="76" name="Picture 75" descr="Best-Marketing-Company.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059728" y="7951567"/>
            <a:ext cx="1463178" cy="1072997"/>
          </a:xfrm>
          <a:prstGeom prst="rect">
            <a:avLst/>
          </a:prstGeom>
          <a:effectLst>
            <a:reflection blurRad="6350" stA="52000" endA="300" endPos="35000" dir="5400000" sy="-100000" algn="bl" rotWithShape="0"/>
          </a:effectLst>
        </p:spPr>
      </p:pic>
      <p:pic>
        <p:nvPicPr>
          <p:cNvPr id="77" name="Picture 76" descr="Fastest-Growing-Company.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410154" y="8005144"/>
            <a:ext cx="1700619" cy="1284584"/>
          </a:xfrm>
          <a:prstGeom prst="rect">
            <a:avLst/>
          </a:prstGeom>
          <a:effectLst>
            <a:reflection blurRad="6350" stA="52000" endA="300" endPos="35000" dir="5400000" sy="-100000" algn="bl" rotWithShape="0"/>
          </a:effectLst>
        </p:spPr>
      </p:pic>
      <p:sp>
        <p:nvSpPr>
          <p:cNvPr id="26" name="Rectangle 25"/>
          <p:cNvSpPr/>
          <p:nvPr/>
        </p:nvSpPr>
        <p:spPr bwMode="auto">
          <a:xfrm>
            <a:off x="510528" y="2838967"/>
            <a:ext cx="3239326" cy="108857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2013 </a:t>
            </a:r>
            <a:endParaRPr lang="en-US" sz="3600" b="1" spc="-50" dirty="0">
              <a:solidFill>
                <a:schemeClr val="tx1"/>
              </a:solidFill>
              <a:latin typeface="Segoe UI" pitchFamily="34" charset="0"/>
              <a:ea typeface="Segoe UI" pitchFamily="34" charset="0"/>
              <a:cs typeface="Segoe UI" pitchFamily="34" charset="0"/>
            </a:endParaRPr>
          </a:p>
        </p:txBody>
      </p:sp>
      <p:sp>
        <p:nvSpPr>
          <p:cNvPr id="28" name="Rectangle 27"/>
          <p:cNvSpPr/>
          <p:nvPr/>
        </p:nvSpPr>
        <p:spPr bwMode="auto">
          <a:xfrm>
            <a:off x="510528" y="4766496"/>
            <a:ext cx="3239326" cy="50398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r>
              <a:rPr lang="en-US" sz="2000" b="1" dirty="0" smtClean="0">
                <a:latin typeface="Segoe UI" pitchFamily="34" charset="0"/>
                <a:ea typeface="Segoe UI" pitchFamily="34" charset="0"/>
                <a:cs typeface="Segoe UI" pitchFamily="34" charset="0"/>
              </a:rPr>
              <a:t>   Invited Member of</a:t>
            </a:r>
          </a:p>
          <a:p>
            <a:pPr marL="342900" indent="-342900">
              <a:buFont typeface="Wingdings" pitchFamily="2" charset="2"/>
              <a:buChar char="v"/>
            </a:pPr>
            <a:endParaRPr lang="en-US" sz="2000" b="1" dirty="0" smtClean="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Partner Council (MPC)</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Partner Advisory Board (PAB)</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Enterprise Product Group (EPG)</a:t>
            </a: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Member of Microsoft Dynamics AX Council Program</a:t>
            </a: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CEM AX Payroll earns  CfMD Certification</a:t>
            </a:r>
            <a:endParaRPr lang="en-US" sz="2000" b="1" dirty="0">
              <a:latin typeface="Segoe UI" pitchFamily="34" charset="0"/>
              <a:ea typeface="Segoe UI" pitchFamily="34" charset="0"/>
              <a:cs typeface="Segoe UI" pitchFamily="34" charset="0"/>
            </a:endParaRPr>
          </a:p>
          <a:p>
            <a:endParaRPr lang="en-US" sz="2000" b="1" dirty="0">
              <a:latin typeface="Segoe UI" pitchFamily="34" charset="0"/>
              <a:ea typeface="Segoe UI" pitchFamily="34" charset="0"/>
              <a:cs typeface="Segoe UI" pitchFamily="34" charset="0"/>
            </a:endParaRP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27" name="Picture 3" descr="C:\Users\Deepa.CEMINDIA.000\Desktop\microsoft-dynamics-certified-logo[1].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163780" y="8692051"/>
            <a:ext cx="1774390" cy="104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92892"/>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52146"/>
            <a:ext cx="16727876" cy="1121846"/>
          </a:xfrm>
        </p:spPr>
        <p:txBody>
          <a:bodyPr/>
          <a:lstStyle/>
          <a:p>
            <a:r>
              <a:rPr lang="en-US" dirty="0" smtClean="0"/>
              <a:t>CfMD Certification</a:t>
            </a:r>
            <a:endParaRPr lang="en-IN" dirty="0"/>
          </a:p>
        </p:txBody>
      </p:sp>
      <p:sp>
        <p:nvSpPr>
          <p:cNvPr id="8" name="Rectangle 7"/>
          <p:cNvSpPr/>
          <p:nvPr/>
        </p:nvSpPr>
        <p:spPr bwMode="auto">
          <a:xfrm>
            <a:off x="2381250" y="3595838"/>
            <a:ext cx="13582649" cy="646379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342900" indent="-342900">
              <a:buFont typeface="Wingdings" pitchFamily="2" charset="2"/>
              <a:buChar char="v"/>
            </a:pPr>
            <a:r>
              <a:rPr lang="en-IN" sz="2800" b="1" dirty="0" smtClean="0">
                <a:solidFill>
                  <a:schemeClr val="tx1"/>
                </a:solidFill>
              </a:rPr>
              <a:t>Microsoft </a:t>
            </a:r>
            <a:r>
              <a:rPr lang="en-IN" sz="2800" b="1" dirty="0">
                <a:solidFill>
                  <a:schemeClr val="tx1"/>
                </a:solidFill>
              </a:rPr>
              <a:t>Corporation’s highest standard for partner-developed </a:t>
            </a:r>
            <a:r>
              <a:rPr lang="en-IN" sz="2800" b="1" dirty="0" smtClean="0">
                <a:solidFill>
                  <a:schemeClr val="tx1"/>
                </a:solidFill>
              </a:rPr>
              <a:t>software</a:t>
            </a:r>
          </a:p>
          <a:p>
            <a:pPr marL="342900" indent="-342900">
              <a:buFont typeface="Wingdings" pitchFamily="2" charset="2"/>
              <a:buChar char="v"/>
            </a:pPr>
            <a:endParaRPr lang="en-IN" sz="2800" b="1" dirty="0" smtClean="0">
              <a:solidFill>
                <a:schemeClr val="tx1"/>
              </a:solidFill>
            </a:endParaRPr>
          </a:p>
          <a:p>
            <a:pPr marL="342900" indent="-342900">
              <a:buFont typeface="Wingdings" pitchFamily="2" charset="2"/>
              <a:buChar char="v"/>
            </a:pPr>
            <a:r>
              <a:rPr lang="en-IN" sz="2800" b="1" dirty="0" smtClean="0">
                <a:solidFill>
                  <a:schemeClr val="tx1"/>
                </a:solidFill>
              </a:rPr>
              <a:t>Rigorous </a:t>
            </a:r>
            <a:r>
              <a:rPr lang="en-IN" sz="2800" b="1" dirty="0">
                <a:solidFill>
                  <a:schemeClr val="tx1"/>
                </a:solidFill>
              </a:rPr>
              <a:t>software </a:t>
            </a:r>
            <a:r>
              <a:rPr lang="en-IN" sz="2800" b="1" dirty="0" smtClean="0">
                <a:solidFill>
                  <a:schemeClr val="tx1"/>
                </a:solidFill>
              </a:rPr>
              <a:t>testing by Microsoft, VeriTest and Lion Bridge in multiple locations including China.</a:t>
            </a:r>
          </a:p>
          <a:p>
            <a:pPr marL="342900" indent="-342900">
              <a:buFont typeface="Wingdings" pitchFamily="2" charset="2"/>
              <a:buChar char="v"/>
            </a:pPr>
            <a:endParaRPr lang="en-IN" sz="2800" b="1" dirty="0">
              <a:solidFill>
                <a:schemeClr val="tx1"/>
              </a:solidFill>
            </a:endParaRPr>
          </a:p>
          <a:p>
            <a:pPr marL="342900" indent="-342900">
              <a:buFont typeface="Wingdings" pitchFamily="2" charset="2"/>
              <a:buChar char="v"/>
            </a:pPr>
            <a:r>
              <a:rPr lang="en-IN" sz="2800" b="1" dirty="0" smtClean="0">
                <a:solidFill>
                  <a:schemeClr val="tx1"/>
                </a:solidFill>
              </a:rPr>
              <a:t>Source Code in Escrow account in Europe </a:t>
            </a:r>
          </a:p>
          <a:p>
            <a:pPr marL="342900" indent="-342900">
              <a:buFont typeface="Wingdings" pitchFamily="2" charset="2"/>
              <a:buChar char="v"/>
            </a:pPr>
            <a:endParaRPr lang="en-IN" sz="2800" b="1" dirty="0">
              <a:solidFill>
                <a:schemeClr val="tx1"/>
              </a:solidFill>
            </a:endParaRPr>
          </a:p>
          <a:p>
            <a:pPr marL="342900" indent="-342900">
              <a:buFont typeface="Wingdings" pitchFamily="2" charset="2"/>
              <a:buChar char="v"/>
            </a:pPr>
            <a:r>
              <a:rPr lang="en-IN" sz="2800" b="1" dirty="0">
                <a:solidFill>
                  <a:schemeClr val="tx1"/>
                </a:solidFill>
              </a:rPr>
              <a:t>M</a:t>
            </a:r>
            <a:r>
              <a:rPr lang="en-IN" sz="2800" b="1" dirty="0" smtClean="0">
                <a:solidFill>
                  <a:schemeClr val="tx1"/>
                </a:solidFill>
              </a:rPr>
              <a:t>ust have at least 10 customers’ endorsements before certification</a:t>
            </a:r>
          </a:p>
          <a:p>
            <a:pPr marL="342900" indent="-342900">
              <a:buFont typeface="Wingdings" pitchFamily="2" charset="2"/>
              <a:buChar char="v"/>
            </a:pPr>
            <a:endParaRPr lang="en-IN" sz="2800" b="1" dirty="0">
              <a:solidFill>
                <a:schemeClr val="tx1"/>
              </a:solidFill>
            </a:endParaRPr>
          </a:p>
          <a:p>
            <a:pPr marL="342900" indent="-342900">
              <a:buFont typeface="Wingdings" pitchFamily="2" charset="2"/>
              <a:buChar char="v"/>
            </a:pPr>
            <a:r>
              <a:rPr lang="en-IN" sz="2800" b="1" dirty="0">
                <a:solidFill>
                  <a:schemeClr val="tx1"/>
                </a:solidFill>
              </a:rPr>
              <a:t>The solution provider should </a:t>
            </a:r>
            <a:r>
              <a:rPr lang="en-IN" sz="2800" b="1" dirty="0" smtClean="0">
                <a:solidFill>
                  <a:schemeClr val="tx1"/>
                </a:solidFill>
              </a:rPr>
              <a:t>be a gold </a:t>
            </a:r>
            <a:r>
              <a:rPr lang="en-IN" sz="2800" b="1" dirty="0">
                <a:solidFill>
                  <a:schemeClr val="tx1"/>
                </a:solidFill>
              </a:rPr>
              <a:t>Certified </a:t>
            </a:r>
            <a:r>
              <a:rPr lang="en-IN" sz="2800" b="1" dirty="0" smtClean="0">
                <a:solidFill>
                  <a:schemeClr val="tx1"/>
                </a:solidFill>
              </a:rPr>
              <a:t>Partner</a:t>
            </a:r>
          </a:p>
          <a:p>
            <a:r>
              <a:rPr lang="en-IN" sz="2800" b="1" dirty="0" smtClean="0">
                <a:solidFill>
                  <a:schemeClr val="tx1"/>
                </a:solidFill>
              </a:rPr>
              <a:t> </a:t>
            </a:r>
          </a:p>
        </p:txBody>
      </p:sp>
      <p:sp>
        <p:nvSpPr>
          <p:cNvPr id="11" name="Rectangle 10"/>
          <p:cNvSpPr/>
          <p:nvPr/>
        </p:nvSpPr>
        <p:spPr bwMode="auto">
          <a:xfrm>
            <a:off x="1752600" y="2473993"/>
            <a:ext cx="14820899" cy="125980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CfMD </a:t>
            </a:r>
            <a:r>
              <a:rPr lang="en-US" sz="3600" b="1" dirty="0" smtClean="0"/>
              <a:t>Certification</a:t>
            </a:r>
            <a:r>
              <a:rPr lang="en-US" sz="3600" b="1" spc="-50" dirty="0" smtClean="0">
                <a:solidFill>
                  <a:schemeClr val="tx1"/>
                </a:solidFill>
                <a:latin typeface="Segoe UI" pitchFamily="34" charset="0"/>
                <a:ea typeface="Segoe UI" pitchFamily="34" charset="0"/>
                <a:cs typeface="Segoe UI" pitchFamily="34" charset="0"/>
              </a:rPr>
              <a:t> </a:t>
            </a:r>
            <a:endParaRPr lang="en-US" sz="3600" b="1" spc="-50" dirty="0">
              <a:solidFill>
                <a:schemeClr val="tx1"/>
              </a:solidFill>
              <a:latin typeface="Segoe UI" pitchFamily="34" charset="0"/>
              <a:ea typeface="Segoe UI" pitchFamily="34" charset="0"/>
              <a:cs typeface="Segoe UI" pitchFamily="34" charset="0"/>
            </a:endParaRPr>
          </a:p>
        </p:txBody>
      </p:sp>
      <p:pic>
        <p:nvPicPr>
          <p:cNvPr id="6" name="Picture 3" descr="C:\Users\Deepa.CEMINDIA.000\Desktop\microsoft-dynamics-certified-logo[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506450" y="2304436"/>
            <a:ext cx="3086100" cy="162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50237"/>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19501" y="1390651"/>
            <a:ext cx="16727876" cy="1121846"/>
          </a:xfrm>
        </p:spPr>
        <p:txBody>
          <a:bodyPr/>
          <a:lstStyle/>
          <a:p>
            <a:r>
              <a:rPr lang="en-US" dirty="0" smtClean="0"/>
              <a:t>Offices</a:t>
            </a:r>
            <a:endParaRPr lang="en-US" dirty="0"/>
          </a:p>
        </p:txBody>
      </p:sp>
      <p:sp>
        <p:nvSpPr>
          <p:cNvPr id="26" name="white gradient"/>
          <p:cNvSpPr/>
          <p:nvPr/>
        </p:nvSpPr>
        <p:spPr>
          <a:xfrm>
            <a:off x="11147296" y="5911818"/>
            <a:ext cx="3240000" cy="2520000"/>
          </a:xfrm>
          <a:prstGeom prst="rect">
            <a:avLst/>
          </a:prstGeom>
          <a:noFill/>
          <a:ln w="3175">
            <a:noFill/>
          </a:ln>
          <a:effectLst/>
        </p:spPr>
        <p:txBody>
          <a:bodyPr vert="horz" wrap="square" lIns="137181" tIns="91456" rIns="137181" bIns="91456" rtlCol="0" anchor="ctr" anchorCtr="0">
            <a:noAutofit/>
          </a:bodyPr>
          <a:lstStyle/>
          <a:p>
            <a:pPr algn="ctr"/>
            <a:r>
              <a:rPr lang="en-US" sz="3600" b="1" dirty="0" smtClean="0">
                <a:latin typeface="Segoe UI" pitchFamily="34" charset="0"/>
                <a:ea typeface="Segoe UI" pitchFamily="34" charset="0"/>
                <a:cs typeface="Segoe UI" pitchFamily="34" charset="0"/>
              </a:rPr>
              <a:t>12 Offices in 8 International locations</a:t>
            </a:r>
            <a:endParaRPr lang="en-US" sz="3600" b="1" dirty="0">
              <a:latin typeface="Segoe UI" pitchFamily="34" charset="0"/>
              <a:ea typeface="Segoe UI" pitchFamily="34" charset="0"/>
              <a:cs typeface="Segoe UI" pitchFamily="34" charset="0"/>
            </a:endParaRPr>
          </a:p>
        </p:txBody>
      </p:sp>
      <p:grpSp>
        <p:nvGrpSpPr>
          <p:cNvPr id="27" name="Group 26"/>
          <p:cNvGrpSpPr/>
          <p:nvPr/>
        </p:nvGrpSpPr>
        <p:grpSpPr>
          <a:xfrm>
            <a:off x="11182424" y="3185978"/>
            <a:ext cx="3240000" cy="2520000"/>
            <a:chOff x="1044028" y="5855129"/>
            <a:chExt cx="3240000" cy="2520000"/>
          </a:xfrm>
        </p:grpSpPr>
        <p:sp>
          <p:nvSpPr>
            <p:cNvPr id="28" name="1white gradient"/>
            <p:cNvSpPr/>
            <p:nvPr/>
          </p:nvSpPr>
          <p:spPr>
            <a:xfrm>
              <a:off x="1044028" y="5855129"/>
              <a:ext cx="3240000" cy="2520000"/>
            </a:xfrm>
            <a:prstGeom prst="rect">
              <a:avLst/>
            </a:prstGeom>
            <a:solidFill>
              <a:srgbClr val="7BBE1C"/>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UAE</a:t>
              </a:r>
              <a:endParaRPr lang="en-GB" b="1" dirty="0">
                <a:latin typeface="Segoe UI" pitchFamily="34" charset="0"/>
                <a:ea typeface="Segoe UI" pitchFamily="34" charset="0"/>
                <a:cs typeface="Segoe UI" pitchFamily="34" charset="0"/>
              </a:endParaRPr>
            </a:p>
          </p:txBody>
        </p:sp>
        <p:pic>
          <p:nvPicPr>
            <p:cNvPr id="2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68066" y="6765442"/>
              <a:ext cx="1014838" cy="1377729"/>
            </a:xfrm>
            <a:prstGeom prst="rect">
              <a:avLst/>
            </a:prstGeom>
            <a:ln>
              <a:noFill/>
            </a:ln>
            <a:effectLst/>
          </p:spPr>
        </p:pic>
      </p:grpSp>
      <p:grpSp>
        <p:nvGrpSpPr>
          <p:cNvPr id="30" name="Group 29"/>
          <p:cNvGrpSpPr/>
          <p:nvPr/>
        </p:nvGrpSpPr>
        <p:grpSpPr>
          <a:xfrm>
            <a:off x="4451288" y="3199613"/>
            <a:ext cx="3240000" cy="2520000"/>
            <a:chOff x="7827465" y="3199613"/>
            <a:chExt cx="3240000" cy="2520000"/>
          </a:xfrm>
          <a:solidFill>
            <a:srgbClr val="1BA1E2"/>
          </a:solidFill>
        </p:grpSpPr>
        <p:sp>
          <p:nvSpPr>
            <p:cNvPr id="31" name="3white gradient"/>
            <p:cNvSpPr/>
            <p:nvPr/>
          </p:nvSpPr>
          <p:spPr>
            <a:xfrm>
              <a:off x="7827465" y="3199613"/>
              <a:ext cx="3240000" cy="2520000"/>
            </a:xfrm>
            <a:prstGeom prst="rect">
              <a:avLst/>
            </a:prstGeom>
            <a:grp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UK</a:t>
              </a:r>
              <a:endParaRPr lang="en-GB" b="1" dirty="0">
                <a:latin typeface="Segoe UI" pitchFamily="34" charset="0"/>
                <a:ea typeface="Segoe UI" pitchFamily="34" charset="0"/>
                <a:cs typeface="Segoe UI" pitchFamily="34" charset="0"/>
              </a:endParaRPr>
            </a:p>
          </p:txBody>
        </p:sp>
        <p:pic>
          <p:nvPicPr>
            <p:cNvPr id="3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165267" y="4241536"/>
              <a:ext cx="1651994" cy="1254499"/>
            </a:xfrm>
            <a:prstGeom prst="rect">
              <a:avLst/>
            </a:prstGeom>
            <a:grpFill/>
            <a:ln>
              <a:noFill/>
            </a:ln>
            <a:effectLst/>
          </p:spPr>
        </p:pic>
      </p:grpSp>
      <p:grpSp>
        <p:nvGrpSpPr>
          <p:cNvPr id="33" name="Group 32"/>
          <p:cNvGrpSpPr/>
          <p:nvPr/>
        </p:nvGrpSpPr>
        <p:grpSpPr>
          <a:xfrm>
            <a:off x="7827465" y="3185978"/>
            <a:ext cx="3240000" cy="2520000"/>
            <a:chOff x="1044028" y="3199613"/>
            <a:chExt cx="3240000" cy="2520000"/>
          </a:xfrm>
        </p:grpSpPr>
        <p:sp>
          <p:nvSpPr>
            <p:cNvPr id="34" name="4white gradient"/>
            <p:cNvSpPr/>
            <p:nvPr/>
          </p:nvSpPr>
          <p:spPr>
            <a:xfrm>
              <a:off x="1044028" y="3199613"/>
              <a:ext cx="3240000" cy="2520000"/>
            </a:xfrm>
            <a:prstGeom prst="rect">
              <a:avLst/>
            </a:prstGeom>
            <a:solidFill>
              <a:srgbClr val="FF531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India</a:t>
              </a:r>
              <a:endParaRPr lang="en-GB" b="1" dirty="0">
                <a:latin typeface="Segoe UI" pitchFamily="34" charset="0"/>
                <a:ea typeface="Segoe UI" pitchFamily="34" charset="0"/>
                <a:cs typeface="Segoe UI" pitchFamily="34" charset="0"/>
              </a:endParaRPr>
            </a:p>
          </p:txBody>
        </p:sp>
        <p:pic>
          <p:nvPicPr>
            <p:cNvPr id="35"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24222" y="4257324"/>
              <a:ext cx="1658681" cy="1143000"/>
            </a:xfrm>
            <a:prstGeom prst="rect">
              <a:avLst/>
            </a:prstGeom>
            <a:ln>
              <a:noFill/>
            </a:ln>
            <a:effectLst/>
          </p:spPr>
        </p:pic>
      </p:grpSp>
      <p:grpSp>
        <p:nvGrpSpPr>
          <p:cNvPr id="36" name="Group 35"/>
          <p:cNvGrpSpPr/>
          <p:nvPr/>
        </p:nvGrpSpPr>
        <p:grpSpPr>
          <a:xfrm>
            <a:off x="1044028" y="3185978"/>
            <a:ext cx="3240000" cy="2520000"/>
            <a:chOff x="4451288" y="3185978"/>
            <a:chExt cx="3240000" cy="2520000"/>
          </a:xfrm>
        </p:grpSpPr>
        <p:sp>
          <p:nvSpPr>
            <p:cNvPr id="38" name="2white gradient"/>
            <p:cNvSpPr/>
            <p:nvPr/>
          </p:nvSpPr>
          <p:spPr>
            <a:xfrm>
              <a:off x="4451288" y="3185978"/>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USA</a:t>
              </a:r>
              <a:endParaRPr lang="en-GB" b="1" dirty="0">
                <a:latin typeface="Segoe UI" pitchFamily="34" charset="0"/>
                <a:ea typeface="Segoe UI" pitchFamily="34" charset="0"/>
                <a:cs typeface="Segoe UI" pitchFamily="34" charset="0"/>
              </a:endParaRPr>
            </a:p>
            <a:p>
              <a:endParaRPr lang="en-GB" b="1" dirty="0">
                <a:latin typeface="Segoe UI" pitchFamily="34" charset="0"/>
                <a:ea typeface="Segoe UI" pitchFamily="34" charset="0"/>
                <a:cs typeface="Segoe UI" pitchFamily="34" charset="0"/>
              </a:endParaRPr>
            </a:p>
          </p:txBody>
        </p:sp>
        <p:pic>
          <p:nvPicPr>
            <p:cNvPr id="61"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58270" y="4158671"/>
              <a:ext cx="1108737" cy="1314060"/>
            </a:xfrm>
            <a:prstGeom prst="rect">
              <a:avLst/>
            </a:prstGeom>
            <a:ln>
              <a:noFill/>
            </a:ln>
            <a:effectLst/>
          </p:spPr>
        </p:pic>
      </p:grpSp>
      <p:grpSp>
        <p:nvGrpSpPr>
          <p:cNvPr id="62" name="Group 61"/>
          <p:cNvGrpSpPr/>
          <p:nvPr/>
        </p:nvGrpSpPr>
        <p:grpSpPr>
          <a:xfrm>
            <a:off x="4451288" y="5887815"/>
            <a:ext cx="3240000" cy="2520000"/>
            <a:chOff x="14573945" y="3206760"/>
            <a:chExt cx="3240000" cy="2520000"/>
          </a:xfrm>
        </p:grpSpPr>
        <p:sp>
          <p:nvSpPr>
            <p:cNvPr id="63" name="3white gradient"/>
            <p:cNvSpPr/>
            <p:nvPr/>
          </p:nvSpPr>
          <p:spPr>
            <a:xfrm>
              <a:off x="14573945" y="3206760"/>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Kuwait</a:t>
              </a:r>
              <a:endParaRPr lang="en-GB" b="1" dirty="0">
                <a:latin typeface="Segoe UI" pitchFamily="34" charset="0"/>
                <a:ea typeface="Segoe UI" pitchFamily="34" charset="0"/>
                <a:cs typeface="Segoe UI" pitchFamily="34" charset="0"/>
              </a:endParaRPr>
            </a:p>
          </p:txBody>
        </p:sp>
        <p:pic>
          <p:nvPicPr>
            <p:cNvPr id="64"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429824" y="4377791"/>
              <a:ext cx="1122011" cy="1096912"/>
            </a:xfrm>
            <a:prstGeom prst="rect">
              <a:avLst/>
            </a:prstGeom>
            <a:ln>
              <a:noFill/>
            </a:ln>
            <a:effectLst/>
          </p:spPr>
        </p:pic>
      </p:grpSp>
      <p:grpSp>
        <p:nvGrpSpPr>
          <p:cNvPr id="65" name="Group 64"/>
          <p:cNvGrpSpPr/>
          <p:nvPr/>
        </p:nvGrpSpPr>
        <p:grpSpPr>
          <a:xfrm>
            <a:off x="14585888" y="3185978"/>
            <a:ext cx="3240000" cy="2520000"/>
            <a:chOff x="4451288" y="5855129"/>
            <a:chExt cx="3240000" cy="2520000"/>
          </a:xfrm>
        </p:grpSpPr>
        <p:sp>
          <p:nvSpPr>
            <p:cNvPr id="66" name="2white gradient"/>
            <p:cNvSpPr/>
            <p:nvPr/>
          </p:nvSpPr>
          <p:spPr>
            <a:xfrm>
              <a:off x="4451288" y="5855129"/>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Singapore</a:t>
              </a:r>
              <a:endParaRPr lang="en-GB" b="1" dirty="0">
                <a:latin typeface="Segoe UI" pitchFamily="34" charset="0"/>
                <a:ea typeface="Segoe UI" pitchFamily="34" charset="0"/>
                <a:cs typeface="Segoe UI" pitchFamily="34" charset="0"/>
              </a:endParaRPr>
            </a:p>
            <a:p>
              <a:endParaRPr lang="en-GB" b="1" dirty="0">
                <a:latin typeface="Segoe UI" pitchFamily="34" charset="0"/>
                <a:ea typeface="Segoe UI" pitchFamily="34" charset="0"/>
                <a:cs typeface="Segoe UI" pitchFamily="34" charset="0"/>
              </a:endParaRPr>
            </a:p>
          </p:txBody>
        </p:sp>
        <p:pic>
          <p:nvPicPr>
            <p:cNvPr id="67" name="Picture 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75305" y="7022180"/>
              <a:ext cx="2057400" cy="1142999"/>
            </a:xfrm>
            <a:prstGeom prst="rect">
              <a:avLst/>
            </a:prstGeom>
            <a:ln>
              <a:noFill/>
            </a:ln>
            <a:effectLst/>
          </p:spPr>
        </p:pic>
      </p:grpSp>
      <p:grpSp>
        <p:nvGrpSpPr>
          <p:cNvPr id="68" name="Group 67"/>
          <p:cNvGrpSpPr/>
          <p:nvPr/>
        </p:nvGrpSpPr>
        <p:grpSpPr>
          <a:xfrm>
            <a:off x="1044028" y="5867033"/>
            <a:ext cx="3240000" cy="2520000"/>
            <a:chOff x="11203853" y="3199613"/>
            <a:chExt cx="3240000" cy="2520000"/>
          </a:xfrm>
        </p:grpSpPr>
        <p:sp>
          <p:nvSpPr>
            <p:cNvPr id="69" name="3white gradient"/>
            <p:cNvSpPr/>
            <p:nvPr/>
          </p:nvSpPr>
          <p:spPr>
            <a:xfrm>
              <a:off x="11203853" y="3199613"/>
              <a:ext cx="3240000" cy="2520000"/>
            </a:xfrm>
            <a:prstGeom prst="rect">
              <a:avLst/>
            </a:prstGeom>
            <a:solidFill>
              <a:srgbClr val="00205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Qatar</a:t>
              </a:r>
              <a:endParaRPr lang="en-GB" b="1" dirty="0">
                <a:latin typeface="Segoe UI" pitchFamily="34" charset="0"/>
                <a:ea typeface="Segoe UI" pitchFamily="34" charset="0"/>
                <a:cs typeface="Segoe UI" pitchFamily="34" charset="0"/>
              </a:endParaRPr>
            </a:p>
          </p:txBody>
        </p:sp>
        <p:pic>
          <p:nvPicPr>
            <p:cNvPr id="70"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3122735" y="4328916"/>
              <a:ext cx="954772" cy="1194662"/>
            </a:xfrm>
            <a:prstGeom prst="rect">
              <a:avLst/>
            </a:prstGeom>
            <a:ln>
              <a:noFill/>
            </a:ln>
            <a:effectLst/>
          </p:spPr>
        </p:pic>
      </p:grpSp>
      <p:grpSp>
        <p:nvGrpSpPr>
          <p:cNvPr id="71" name="Group 70"/>
          <p:cNvGrpSpPr/>
          <p:nvPr/>
        </p:nvGrpSpPr>
        <p:grpSpPr>
          <a:xfrm>
            <a:off x="7827465" y="5867033"/>
            <a:ext cx="3240000" cy="2520000"/>
            <a:chOff x="7827465" y="5867033"/>
            <a:chExt cx="3240000" cy="2520000"/>
          </a:xfrm>
        </p:grpSpPr>
        <p:sp>
          <p:nvSpPr>
            <p:cNvPr id="72" name="3white gradient"/>
            <p:cNvSpPr/>
            <p:nvPr/>
          </p:nvSpPr>
          <p:spPr>
            <a:xfrm>
              <a:off x="7827465" y="5867033"/>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Oman</a:t>
              </a:r>
              <a:endParaRPr lang="en-GB" b="1" dirty="0">
                <a:latin typeface="Segoe UI" pitchFamily="34" charset="0"/>
                <a:ea typeface="Segoe UI" pitchFamily="34" charset="0"/>
                <a:cs typeface="Segoe UI" pitchFamily="34" charset="0"/>
              </a:endParaRPr>
            </a:p>
          </p:txBody>
        </p:sp>
        <p:pic>
          <p:nvPicPr>
            <p:cNvPr id="73" name="Picture 2" descr="C:\Users\Rajesh.M.CEMINDIA\Pictures\oman.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262926" y="7144078"/>
              <a:ext cx="1554335" cy="1033005"/>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white gradient"/>
          <p:cNvSpPr/>
          <p:nvPr/>
        </p:nvSpPr>
        <p:spPr>
          <a:xfrm>
            <a:off x="14585701" y="5911818"/>
            <a:ext cx="3240000" cy="2520000"/>
          </a:xfrm>
          <a:prstGeom prst="rect">
            <a:avLst/>
          </a:prstGeom>
          <a:blipFill dpi="0" rotWithShape="1">
            <a:blip r:embed="rId11" cstate="email">
              <a:extLst>
                <a:ext uri="{28A0092B-C50C-407E-A947-70E740481C1C}">
                  <a14:useLocalDpi xmlns:a14="http://schemas.microsoft.com/office/drawing/2010/main"/>
                </a:ext>
              </a:extLst>
            </a:blip>
            <a:srcRect/>
            <a:stretch>
              <a:fillRect/>
            </a:stretch>
          </a:blipFill>
          <a:ln w="3175">
            <a:noFill/>
          </a:ln>
          <a:effectLst/>
        </p:spPr>
        <p:txBody>
          <a:bodyPr vert="horz" wrap="square" lIns="137181" tIns="91456" rIns="137181" bIns="91456" rtlCol="0" anchor="ctr" anchorCtr="0">
            <a:noAutofit/>
          </a:bodyPr>
          <a:lstStyle/>
          <a:p>
            <a:pPr algn="ctr"/>
            <a:endParaRPr lang="en-US" sz="3600" b="1"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696892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884330" y="1373723"/>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Industries</a:t>
            </a:r>
            <a:endParaRPr lang="en-US" dirty="0">
              <a:gradFill flip="none" rotWithShape="1">
                <a:gsLst>
                  <a:gs pos="0">
                    <a:schemeClr val="accent2"/>
                  </a:gs>
                  <a:gs pos="100000">
                    <a:schemeClr val="accent2"/>
                  </a:gs>
                </a:gsLst>
                <a:lin ang="5400000" scaled="0"/>
                <a:tileRect/>
              </a:gradFill>
              <a:latin typeface="+mn-lt"/>
            </a:endParaRPr>
          </a:p>
        </p:txBody>
      </p:sp>
      <p:sp>
        <p:nvSpPr>
          <p:cNvPr id="23" name="Rectangle 22"/>
          <p:cNvSpPr/>
          <p:nvPr/>
        </p:nvSpPr>
        <p:spPr bwMode="auto">
          <a:xfrm>
            <a:off x="1102898" y="2360139"/>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Construction</a:t>
            </a:r>
            <a:endParaRPr lang="en-IN" sz="2400" b="1" dirty="0">
              <a:solidFill>
                <a:srgbClr val="FFFFFF"/>
              </a:solidFill>
              <a:ea typeface="Segoe UI" pitchFamily="34" charset="0"/>
              <a:cs typeface="Segoe UI" pitchFamily="34" charset="0"/>
            </a:endParaRPr>
          </a:p>
        </p:txBody>
      </p:sp>
      <p:sp>
        <p:nvSpPr>
          <p:cNvPr id="24" name="Rectangle 23"/>
          <p:cNvSpPr/>
          <p:nvPr/>
        </p:nvSpPr>
        <p:spPr bwMode="auto">
          <a:xfrm>
            <a:off x="3487394" y="2360139"/>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Project Services</a:t>
            </a:r>
            <a:endParaRPr lang="en-US" sz="2400" b="1" dirty="0">
              <a:solidFill>
                <a:srgbClr val="FFFFFF"/>
              </a:solidFill>
              <a:ea typeface="Segoe UI" pitchFamily="34" charset="0"/>
              <a:cs typeface="Segoe UI" pitchFamily="34" charset="0"/>
            </a:endParaRPr>
          </a:p>
        </p:txBody>
      </p:sp>
      <p:sp>
        <p:nvSpPr>
          <p:cNvPr id="25" name="Rectangle 24"/>
          <p:cNvSpPr/>
          <p:nvPr/>
        </p:nvSpPr>
        <p:spPr bwMode="auto">
          <a:xfrm>
            <a:off x="1131488" y="4299647"/>
            <a:ext cx="2237765" cy="1853715"/>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Marine</a:t>
            </a:r>
            <a:endParaRPr lang="en-IN" sz="2400" b="1" dirty="0">
              <a:solidFill>
                <a:srgbClr val="FFFFFF"/>
              </a:solidFill>
              <a:ea typeface="Segoe UI" pitchFamily="34" charset="0"/>
              <a:cs typeface="Segoe UI" pitchFamily="34" charset="0"/>
            </a:endParaRPr>
          </a:p>
        </p:txBody>
      </p:sp>
      <p:sp>
        <p:nvSpPr>
          <p:cNvPr id="26" name="Rectangle 25"/>
          <p:cNvSpPr/>
          <p:nvPr/>
        </p:nvSpPr>
        <p:spPr bwMode="auto">
          <a:xfrm>
            <a:off x="3487394" y="4322918"/>
            <a:ext cx="2285406" cy="18494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Oil &amp; Gas</a:t>
            </a:r>
            <a:endParaRPr lang="en-US" sz="2400" b="1" dirty="0"/>
          </a:p>
        </p:txBody>
      </p:sp>
      <p:sp>
        <p:nvSpPr>
          <p:cNvPr id="27" name="Rectangle 26"/>
          <p:cNvSpPr/>
          <p:nvPr/>
        </p:nvSpPr>
        <p:spPr bwMode="auto">
          <a:xfrm>
            <a:off x="1131485" y="6263964"/>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Manufacturing</a:t>
            </a:r>
            <a:endParaRPr lang="en-US" sz="2400" b="1" dirty="0"/>
          </a:p>
        </p:txBody>
      </p:sp>
      <p:sp>
        <p:nvSpPr>
          <p:cNvPr id="28" name="Rectangle 27"/>
          <p:cNvSpPr/>
          <p:nvPr/>
        </p:nvSpPr>
        <p:spPr bwMode="auto">
          <a:xfrm>
            <a:off x="3487394" y="6283015"/>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Real Estate</a:t>
            </a:r>
            <a:endParaRPr lang="en-US" sz="2400" b="1" dirty="0">
              <a:solidFill>
                <a:srgbClr val="FFFFFF"/>
              </a:solidFill>
              <a:ea typeface="Segoe UI" pitchFamily="34" charset="0"/>
              <a:cs typeface="Segoe UI" pitchFamily="34" charset="0"/>
            </a:endParaRPr>
          </a:p>
        </p:txBody>
      </p:sp>
      <p:sp>
        <p:nvSpPr>
          <p:cNvPr id="31" name="Rectangle 30"/>
          <p:cNvSpPr/>
          <p:nvPr/>
        </p:nvSpPr>
        <p:spPr bwMode="auto">
          <a:xfrm>
            <a:off x="1131488" y="8191110"/>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Trade &amp; Logistics</a:t>
            </a:r>
            <a:endParaRPr lang="en-US" sz="2400" b="1" dirty="0"/>
          </a:p>
        </p:txBody>
      </p:sp>
      <p:sp>
        <p:nvSpPr>
          <p:cNvPr id="32" name="Rectangle 31"/>
          <p:cNvSpPr/>
          <p:nvPr/>
        </p:nvSpPr>
        <p:spPr bwMode="auto">
          <a:xfrm>
            <a:off x="3487397" y="8210161"/>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Retail</a:t>
            </a:r>
            <a:endParaRPr lang="en-US" sz="2400" b="1" dirty="0">
              <a:solidFill>
                <a:srgbClr val="FFFFFF"/>
              </a:solidFill>
              <a:ea typeface="Segoe UI" pitchFamily="34" charset="0"/>
              <a:cs typeface="Segoe UI" pitchFamily="34" charset="0"/>
            </a:endParaRPr>
          </a:p>
        </p:txBody>
      </p:sp>
      <p:sp>
        <p:nvSpPr>
          <p:cNvPr id="13" name="Rectangle 12"/>
          <p:cNvSpPr/>
          <p:nvPr/>
        </p:nvSpPr>
        <p:spPr bwMode="auto">
          <a:xfrm>
            <a:off x="13125711" y="235546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Aviation</a:t>
            </a:r>
          </a:p>
        </p:txBody>
      </p:sp>
      <p:sp>
        <p:nvSpPr>
          <p:cNvPr id="14" name="Rectangle 13"/>
          <p:cNvSpPr/>
          <p:nvPr/>
        </p:nvSpPr>
        <p:spPr bwMode="auto">
          <a:xfrm>
            <a:off x="15548307" y="2355466"/>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Automotive</a:t>
            </a:r>
            <a:endParaRPr lang="en-US" sz="2400" b="1" dirty="0">
              <a:solidFill>
                <a:srgbClr val="FFFFFF"/>
              </a:solidFill>
              <a:ea typeface="Segoe UI" pitchFamily="34" charset="0"/>
              <a:cs typeface="Segoe UI" pitchFamily="34" charset="0"/>
            </a:endParaRPr>
          </a:p>
        </p:txBody>
      </p:sp>
      <p:sp>
        <p:nvSpPr>
          <p:cNvPr id="15" name="Rectangle 14"/>
          <p:cNvSpPr/>
          <p:nvPr/>
        </p:nvSpPr>
        <p:spPr bwMode="auto">
          <a:xfrm>
            <a:off x="13116201" y="4314024"/>
            <a:ext cx="2237765" cy="1853715"/>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Insurance</a:t>
            </a:r>
            <a:endParaRPr lang="en-IN" sz="2400" b="1" dirty="0">
              <a:solidFill>
                <a:srgbClr val="FFFFFF"/>
              </a:solidFill>
              <a:ea typeface="Segoe UI" pitchFamily="34" charset="0"/>
              <a:cs typeface="Segoe UI" pitchFamily="34" charset="0"/>
            </a:endParaRPr>
          </a:p>
        </p:txBody>
      </p:sp>
      <p:sp>
        <p:nvSpPr>
          <p:cNvPr id="16" name="Rectangle 15"/>
          <p:cNvSpPr/>
          <p:nvPr/>
        </p:nvSpPr>
        <p:spPr bwMode="auto">
          <a:xfrm>
            <a:off x="15529257" y="4318245"/>
            <a:ext cx="2285406" cy="18494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Banking</a:t>
            </a:r>
            <a:endParaRPr lang="en-US" sz="2400" b="1" dirty="0"/>
          </a:p>
        </p:txBody>
      </p:sp>
      <p:sp>
        <p:nvSpPr>
          <p:cNvPr id="17" name="Rectangle 16"/>
          <p:cNvSpPr/>
          <p:nvPr/>
        </p:nvSpPr>
        <p:spPr bwMode="auto">
          <a:xfrm>
            <a:off x="13116198" y="6278341"/>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Health &amp; Fitness</a:t>
            </a:r>
            <a:endParaRPr lang="en-US" sz="2400" b="1" dirty="0"/>
          </a:p>
        </p:txBody>
      </p:sp>
      <p:sp>
        <p:nvSpPr>
          <p:cNvPr id="19" name="Rectangle 18"/>
          <p:cNvSpPr/>
          <p:nvPr/>
        </p:nvSpPr>
        <p:spPr bwMode="auto">
          <a:xfrm>
            <a:off x="15529257" y="6278342"/>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Transportation</a:t>
            </a:r>
            <a:endParaRPr lang="en-US" sz="2400" b="1" dirty="0">
              <a:solidFill>
                <a:srgbClr val="FFFFFF"/>
              </a:solidFill>
              <a:ea typeface="Segoe UI" pitchFamily="34" charset="0"/>
              <a:cs typeface="Segoe UI" pitchFamily="34" charset="0"/>
            </a:endParaRPr>
          </a:p>
        </p:txBody>
      </p:sp>
      <p:sp>
        <p:nvSpPr>
          <p:cNvPr id="20" name="Rectangle 19"/>
          <p:cNvSpPr/>
          <p:nvPr/>
        </p:nvSpPr>
        <p:spPr bwMode="auto">
          <a:xfrm>
            <a:off x="13116201" y="8205487"/>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Equipment Rental</a:t>
            </a:r>
            <a:endParaRPr lang="en-US" sz="2400" b="1" dirty="0"/>
          </a:p>
        </p:txBody>
      </p:sp>
      <p:sp>
        <p:nvSpPr>
          <p:cNvPr id="21" name="Rectangle 20"/>
          <p:cNvSpPr/>
          <p:nvPr/>
        </p:nvSpPr>
        <p:spPr bwMode="auto">
          <a:xfrm>
            <a:off x="15529260" y="8205488"/>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Telecom</a:t>
            </a:r>
            <a:endParaRPr lang="en-US" sz="2400" b="1" dirty="0">
              <a:solidFill>
                <a:srgbClr val="FFFFFF"/>
              </a:solidFill>
              <a:ea typeface="Segoe UI" pitchFamily="34" charset="0"/>
              <a:cs typeface="Segoe UI" pitchFamily="34" charset="0"/>
            </a:endParaRPr>
          </a:p>
        </p:txBody>
      </p:sp>
      <p:sp>
        <p:nvSpPr>
          <p:cNvPr id="22" name="Rectangle 21"/>
          <p:cNvSpPr/>
          <p:nvPr/>
        </p:nvSpPr>
        <p:spPr bwMode="auto">
          <a:xfrm>
            <a:off x="5906150" y="235546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Facility Management</a:t>
            </a:r>
            <a:endParaRPr lang="en-IN" sz="2400" b="1" dirty="0">
              <a:solidFill>
                <a:srgbClr val="FFFFFF"/>
              </a:solidFill>
              <a:ea typeface="Segoe UI" pitchFamily="34" charset="0"/>
              <a:cs typeface="Segoe UI" pitchFamily="34" charset="0"/>
            </a:endParaRPr>
          </a:p>
        </p:txBody>
      </p:sp>
      <p:sp>
        <p:nvSpPr>
          <p:cNvPr id="29" name="Rectangle 28"/>
          <p:cNvSpPr/>
          <p:nvPr/>
        </p:nvSpPr>
        <p:spPr bwMode="auto">
          <a:xfrm>
            <a:off x="8322101" y="2355466"/>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Food &amp; Beverage</a:t>
            </a:r>
            <a:endParaRPr lang="en-US" sz="2400" b="1" dirty="0">
              <a:solidFill>
                <a:srgbClr val="FFFFFF"/>
              </a:solidFill>
              <a:ea typeface="Segoe UI" pitchFamily="34" charset="0"/>
              <a:cs typeface="Segoe UI" pitchFamily="34" charset="0"/>
            </a:endParaRPr>
          </a:p>
        </p:txBody>
      </p:sp>
      <p:sp>
        <p:nvSpPr>
          <p:cNvPr id="30" name="Rectangle 29"/>
          <p:cNvSpPr/>
          <p:nvPr/>
        </p:nvSpPr>
        <p:spPr bwMode="auto">
          <a:xfrm>
            <a:off x="10728603" y="2357240"/>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Agriculture</a:t>
            </a:r>
            <a:endParaRPr lang="en-US" sz="2400" b="1" dirty="0">
              <a:solidFill>
                <a:srgbClr val="FFFFFF"/>
              </a:solidFill>
              <a:ea typeface="Segoe UI" pitchFamily="34" charset="0"/>
              <a:cs typeface="Segoe UI" pitchFamily="34" charset="0"/>
            </a:endParaRPr>
          </a:p>
        </p:txBody>
      </p:sp>
      <p:grpSp>
        <p:nvGrpSpPr>
          <p:cNvPr id="5" name="Group 4"/>
          <p:cNvGrpSpPr/>
          <p:nvPr/>
        </p:nvGrpSpPr>
        <p:grpSpPr>
          <a:xfrm>
            <a:off x="5906150" y="4322918"/>
            <a:ext cx="7107859" cy="5703535"/>
            <a:chOff x="5921258" y="4447710"/>
            <a:chExt cx="7107859" cy="5593908"/>
          </a:xfrm>
        </p:grpSpPr>
        <p:pic>
          <p:nvPicPr>
            <p:cNvPr id="1029" name="Picture 5" descr="D:\Presentation_Origin\33.jpeg"/>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41321" y="8210161"/>
              <a:ext cx="2372687" cy="1824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Presentation_Origin\url.jp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607507" y="6283015"/>
              <a:ext cx="2421610" cy="202158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921258" y="4447710"/>
              <a:ext cx="7092750" cy="5593908"/>
              <a:chOff x="5921258" y="4419473"/>
              <a:chExt cx="7092750" cy="5614834"/>
            </a:xfrm>
          </p:grpSpPr>
          <p:pic>
            <p:nvPicPr>
              <p:cNvPr id="1026" name="Picture 2" descr="C:\Users\Rajesh.M.CEMINDIA\Pictures\Images\3525054487_8cfe37a361_o.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85691" y="4440399"/>
                <a:ext cx="2528317" cy="184261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esentation_Origin\Industrial_2.jpg"/>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17692" y="4419473"/>
                <a:ext cx="2268000" cy="1863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Presentation_Origin\Automotive.jpg"/>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21258" y="6244687"/>
                <a:ext cx="2268000" cy="208682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Presentation_Origin\aghazelton1.jpg"/>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27921" y="8331507"/>
                <a:ext cx="2268000" cy="1702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Presentation_Origin\images.jpg"/>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191555" y="6283015"/>
                <a:ext cx="2415951" cy="202158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Case studies\Case Study Saveco\hypermarket.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921258" y="4440399"/>
                <a:ext cx="2275705" cy="18011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Presentation_Origin\Telecom.jpg"/>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189257" y="8287965"/>
                <a:ext cx="2452063" cy="174634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34917756"/>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786700" y="1492338"/>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CEM AX Construct</a:t>
            </a:r>
            <a:endParaRPr lang="en-US" dirty="0">
              <a:gradFill flip="none" rotWithShape="1">
                <a:gsLst>
                  <a:gs pos="0">
                    <a:schemeClr val="accent2"/>
                  </a:gs>
                  <a:gs pos="100000">
                    <a:schemeClr val="accent2"/>
                  </a:gs>
                </a:gsLst>
                <a:lin ang="5400000" scaled="0"/>
                <a:tileRect/>
              </a:gradFill>
              <a:latin typeface="+mn-lt"/>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91461" y="5557122"/>
            <a:ext cx="6743320" cy="4453054"/>
          </a:xfrm>
          <a:prstGeom prst="rect">
            <a:avLst/>
          </a:prstGeom>
        </p:spPr>
      </p:pic>
      <p:sp>
        <p:nvSpPr>
          <p:cNvPr id="23" name="Rectangle 22"/>
          <p:cNvSpPr/>
          <p:nvPr/>
        </p:nvSpPr>
        <p:spPr bwMode="auto">
          <a:xfrm>
            <a:off x="450802" y="6298210"/>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Work Breakdown Structure (WBS)</a:t>
            </a:r>
            <a:endParaRPr lang="en-IN" sz="2400" b="1" dirty="0">
              <a:solidFill>
                <a:srgbClr val="FFFFFF"/>
              </a:solidFill>
              <a:latin typeface="Segoe UI" pitchFamily="34" charset="0"/>
              <a:ea typeface="Segoe UI" pitchFamily="34" charset="0"/>
              <a:cs typeface="Segoe UI" pitchFamily="34" charset="0"/>
            </a:endParaRPr>
          </a:p>
        </p:txBody>
      </p:sp>
      <p:sp>
        <p:nvSpPr>
          <p:cNvPr id="24" name="Rectangle 23"/>
          <p:cNvSpPr/>
          <p:nvPr/>
        </p:nvSpPr>
        <p:spPr bwMode="auto">
          <a:xfrm>
            <a:off x="5679652" y="2500908"/>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Subcontract</a:t>
            </a:r>
            <a:endParaRPr lang="en-US"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Management</a:t>
            </a:r>
          </a:p>
        </p:txBody>
      </p:sp>
      <p:sp>
        <p:nvSpPr>
          <p:cNvPr id="25" name="Rectangle 24"/>
          <p:cNvSpPr/>
          <p:nvPr/>
        </p:nvSpPr>
        <p:spPr bwMode="auto">
          <a:xfrm>
            <a:off x="5675757" y="4405930"/>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Plant, Machinery &amp; Vehicle (PMV) Management</a:t>
            </a:r>
          </a:p>
        </p:txBody>
      </p:sp>
      <p:sp>
        <p:nvSpPr>
          <p:cNvPr id="26" name="Rectangle 25"/>
          <p:cNvSpPr/>
          <p:nvPr/>
        </p:nvSpPr>
        <p:spPr bwMode="auto">
          <a:xfrm>
            <a:off x="3052085" y="2500908"/>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Advanced Project Management</a:t>
            </a:r>
            <a:endParaRPr lang="en-US" sz="2400" b="1" dirty="0">
              <a:latin typeface="Segoe UI" pitchFamily="34" charset="0"/>
              <a:ea typeface="Segoe UI" pitchFamily="34" charset="0"/>
              <a:cs typeface="Segoe UI" pitchFamily="34" charset="0"/>
            </a:endParaRPr>
          </a:p>
        </p:txBody>
      </p:sp>
      <p:sp>
        <p:nvSpPr>
          <p:cNvPr id="27" name="Rectangle 26"/>
          <p:cNvSpPr/>
          <p:nvPr/>
        </p:nvSpPr>
        <p:spPr bwMode="auto">
          <a:xfrm>
            <a:off x="3052085" y="4405930"/>
            <a:ext cx="2520000" cy="1800000"/>
          </a:xfrm>
          <a:prstGeom prst="rect">
            <a:avLst/>
          </a:prstGeom>
          <a:solidFill>
            <a:srgbClr val="FFC2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Workforce</a:t>
            </a:r>
            <a:endParaRPr lang="en-US" sz="2400" b="1" dirty="0">
              <a:latin typeface="Segoe UI" pitchFamily="34" charset="0"/>
              <a:ea typeface="Segoe UI" pitchFamily="34" charset="0"/>
              <a:cs typeface="Segoe UI" pitchFamily="34" charset="0"/>
            </a:endParaRPr>
          </a:p>
          <a:p>
            <a:pPr algn="ctr"/>
            <a:r>
              <a:rPr lang="en-US" sz="2400" b="1" dirty="0">
                <a:latin typeface="Segoe UI" pitchFamily="34" charset="0"/>
                <a:ea typeface="Segoe UI" pitchFamily="34" charset="0"/>
                <a:cs typeface="Segoe UI" pitchFamily="34" charset="0"/>
              </a:rPr>
              <a:t>A</a:t>
            </a:r>
            <a:r>
              <a:rPr lang="en-US" sz="2400" b="1" dirty="0" smtClean="0">
                <a:latin typeface="Segoe UI" pitchFamily="34" charset="0"/>
                <a:ea typeface="Segoe UI" pitchFamily="34" charset="0"/>
                <a:cs typeface="Segoe UI" pitchFamily="34" charset="0"/>
              </a:rPr>
              <a:t>ugmentation</a:t>
            </a:r>
            <a:endParaRPr lang="en-US" sz="2400" b="1" dirty="0">
              <a:latin typeface="Segoe UI" pitchFamily="34" charset="0"/>
              <a:ea typeface="Segoe UI" pitchFamily="34" charset="0"/>
              <a:cs typeface="Segoe UI" pitchFamily="34" charset="0"/>
            </a:endParaRPr>
          </a:p>
        </p:txBody>
      </p:sp>
      <p:sp>
        <p:nvSpPr>
          <p:cNvPr id="28" name="Rectangle 27"/>
          <p:cNvSpPr/>
          <p:nvPr/>
        </p:nvSpPr>
        <p:spPr bwMode="auto">
          <a:xfrm>
            <a:off x="3078369" y="6298210"/>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Progress Monitoring</a:t>
            </a:r>
            <a:endParaRPr lang="en-US" sz="2400" b="1" dirty="0">
              <a:solidFill>
                <a:srgbClr val="FFFFFF"/>
              </a:solidFill>
              <a:latin typeface="Segoe UI" pitchFamily="34" charset="0"/>
              <a:ea typeface="Segoe UI" pitchFamily="34" charset="0"/>
              <a:cs typeface="Segoe UI" pitchFamily="34" charset="0"/>
            </a:endParaRPr>
          </a:p>
        </p:txBody>
      </p:sp>
      <p:sp>
        <p:nvSpPr>
          <p:cNvPr id="31" name="Rectangle 30"/>
          <p:cNvSpPr/>
          <p:nvPr/>
        </p:nvSpPr>
        <p:spPr bwMode="auto">
          <a:xfrm>
            <a:off x="8277040" y="2500908"/>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Advanced Inventory </a:t>
            </a:r>
          </a:p>
          <a:p>
            <a:pPr algn="ctr"/>
            <a:r>
              <a:rPr lang="en-US" sz="2400" b="1" dirty="0" smtClean="0">
                <a:latin typeface="Segoe UI" pitchFamily="34" charset="0"/>
                <a:ea typeface="Segoe UI" pitchFamily="34" charset="0"/>
                <a:cs typeface="Segoe UI" pitchFamily="34" charset="0"/>
              </a:rPr>
              <a:t>Management</a:t>
            </a:r>
            <a:endParaRPr lang="en-US" sz="2400" b="1" dirty="0">
              <a:latin typeface="Segoe UI" pitchFamily="34" charset="0"/>
              <a:ea typeface="Segoe UI" pitchFamily="34" charset="0"/>
              <a:cs typeface="Segoe UI" pitchFamily="34" charset="0"/>
            </a:endParaRPr>
          </a:p>
        </p:txBody>
      </p:sp>
      <p:sp>
        <p:nvSpPr>
          <p:cNvPr id="32" name="Rectangle 31"/>
          <p:cNvSpPr/>
          <p:nvPr/>
        </p:nvSpPr>
        <p:spPr bwMode="auto">
          <a:xfrm>
            <a:off x="5675757" y="6298210"/>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Time Management</a:t>
            </a:r>
            <a:endParaRPr lang="en-US" sz="2400" b="1" dirty="0">
              <a:solidFill>
                <a:srgbClr val="FFFFFF"/>
              </a:solidFill>
              <a:latin typeface="Segoe UI" pitchFamily="34" charset="0"/>
              <a:ea typeface="Segoe UI" pitchFamily="34" charset="0"/>
              <a:cs typeface="Segoe UI" pitchFamily="34" charset="0"/>
            </a:endParaRPr>
          </a:p>
        </p:txBody>
      </p:sp>
      <p:sp>
        <p:nvSpPr>
          <p:cNvPr id="33" name="Rectangle 32"/>
          <p:cNvSpPr/>
          <p:nvPr/>
        </p:nvSpPr>
        <p:spPr bwMode="auto">
          <a:xfrm>
            <a:off x="10991461" y="2500908"/>
            <a:ext cx="6743320" cy="383543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just"/>
            <a:r>
              <a:rPr lang="en-IN" sz="2400" b="1" dirty="0"/>
              <a:t>CEM has built a number of add on </a:t>
            </a:r>
            <a:r>
              <a:rPr lang="en-IN" sz="2400" b="1" dirty="0" smtClean="0"/>
              <a:t>modules in AX 2012 for </a:t>
            </a:r>
            <a:r>
              <a:rPr lang="en-IN" sz="2400" b="1" dirty="0"/>
              <a:t>c</a:t>
            </a:r>
            <a:r>
              <a:rPr lang="en-IN" sz="2400" b="1" dirty="0" smtClean="0"/>
              <a:t>onstruction, general </a:t>
            </a:r>
            <a:r>
              <a:rPr lang="en-IN" sz="2400" b="1" dirty="0"/>
              <a:t>contracting, sub-contracting and </a:t>
            </a:r>
            <a:r>
              <a:rPr lang="en-IN" sz="2400" b="1" dirty="0" smtClean="0"/>
              <a:t>project related </a:t>
            </a:r>
            <a:r>
              <a:rPr lang="en-IN" sz="2400" b="1" dirty="0"/>
              <a:t>service </a:t>
            </a:r>
            <a:r>
              <a:rPr lang="en-IN" sz="2400" b="1" dirty="0" smtClean="0"/>
              <a:t>industries</a:t>
            </a:r>
            <a:r>
              <a:rPr lang="en-IN" sz="2400" b="1" dirty="0"/>
              <a:t>.</a:t>
            </a:r>
            <a:endParaRPr lang="en-IN" sz="2400" b="1" dirty="0" smtClean="0"/>
          </a:p>
          <a:p>
            <a:pPr algn="just"/>
            <a:r>
              <a:rPr lang="en-IN" sz="2400" b="1" dirty="0" smtClean="0"/>
              <a:t> </a:t>
            </a:r>
          </a:p>
          <a:p>
            <a:pPr algn="just"/>
            <a:r>
              <a:rPr lang="en-IN" sz="2400" b="1" dirty="0" smtClean="0"/>
              <a:t>These </a:t>
            </a:r>
            <a:r>
              <a:rPr lang="en-IN" sz="2400" b="1" dirty="0"/>
              <a:t>modules connect the ‘business critical’ project sites, warehouses and project related procurement with the financials of Microsoft Dynamics </a:t>
            </a:r>
            <a:r>
              <a:rPr lang="en-IN" sz="2400" b="1" dirty="0" smtClean="0"/>
              <a:t>AX 2012.</a:t>
            </a:r>
            <a:endParaRPr lang="en-IN" sz="1100" b="1" dirty="0"/>
          </a:p>
        </p:txBody>
      </p:sp>
      <p:sp>
        <p:nvSpPr>
          <p:cNvPr id="13" name="Rectangle 12"/>
          <p:cNvSpPr/>
          <p:nvPr/>
        </p:nvSpPr>
        <p:spPr bwMode="auto">
          <a:xfrm>
            <a:off x="450802" y="2500908"/>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US" sz="2800" b="1" dirty="0">
              <a:solidFill>
                <a:srgbClr val="FFFFFF"/>
              </a:solidFill>
              <a:ea typeface="Segoe UI" pitchFamily="34" charset="0"/>
              <a:cs typeface="Segoe UI" pitchFamily="34" charset="0"/>
            </a:endParaRPr>
          </a:p>
        </p:txBody>
      </p:sp>
      <p:pic>
        <p:nvPicPr>
          <p:cNvPr id="14" name="Picture 13" descr="construct.png">
            <a:hlinkClick r:id="rId4" action="ppaction://hlinksldjump"/>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8381" y="2973337"/>
            <a:ext cx="2518026" cy="1119560"/>
          </a:xfrm>
          <a:prstGeom prst="rect">
            <a:avLst/>
          </a:prstGeom>
        </p:spPr>
      </p:pic>
      <p:sp>
        <p:nvSpPr>
          <p:cNvPr id="15" name="Rectangle 14"/>
          <p:cNvSpPr/>
          <p:nvPr/>
        </p:nvSpPr>
        <p:spPr bwMode="auto">
          <a:xfrm>
            <a:off x="450802" y="4405930"/>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latin typeface="Segoe UI" pitchFamily="34" charset="0"/>
                <a:ea typeface="Segoe UI" pitchFamily="34" charset="0"/>
                <a:cs typeface="Segoe UI" pitchFamily="34" charset="0"/>
              </a:rPr>
              <a:t>Rental</a:t>
            </a:r>
            <a:endParaRPr lang="en-US" sz="2400" b="1" dirty="0">
              <a:latin typeface="Segoe UI" pitchFamily="34" charset="0"/>
              <a:ea typeface="Segoe UI" pitchFamily="34" charset="0"/>
              <a:cs typeface="Segoe UI" pitchFamily="34" charset="0"/>
            </a:endParaRPr>
          </a:p>
        </p:txBody>
      </p:sp>
      <p:sp>
        <p:nvSpPr>
          <p:cNvPr id="16" name="Rectangle 15"/>
          <p:cNvSpPr/>
          <p:nvPr/>
        </p:nvSpPr>
        <p:spPr bwMode="auto">
          <a:xfrm>
            <a:off x="8292174" y="4405930"/>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Cost Control</a:t>
            </a:r>
          </a:p>
        </p:txBody>
      </p:sp>
      <p:sp>
        <p:nvSpPr>
          <p:cNvPr id="17" name="Rectangle 16"/>
          <p:cNvSpPr/>
          <p:nvPr/>
        </p:nvSpPr>
        <p:spPr bwMode="auto">
          <a:xfrm>
            <a:off x="8292174" y="6298210"/>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Estimation</a:t>
            </a:r>
            <a:endParaRPr lang="en-US" sz="2400" b="1" dirty="0">
              <a:solidFill>
                <a:srgbClr val="FFFFFF"/>
              </a:solidFill>
              <a:latin typeface="Segoe UI" pitchFamily="34" charset="0"/>
              <a:ea typeface="Segoe UI" pitchFamily="34" charset="0"/>
              <a:cs typeface="Segoe UI" pitchFamily="34" charset="0"/>
            </a:endParaRPr>
          </a:p>
        </p:txBody>
      </p:sp>
      <p:sp>
        <p:nvSpPr>
          <p:cNvPr id="19" name="Rectangle 18"/>
          <p:cNvSpPr/>
          <p:nvPr/>
        </p:nvSpPr>
        <p:spPr bwMode="auto">
          <a:xfrm>
            <a:off x="450802" y="8210176"/>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Staff </a:t>
            </a: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Accommodation </a:t>
            </a:r>
            <a:endParaRPr lang="en-IN" sz="2400" b="1"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3078369" y="8210176"/>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Concrete </a:t>
            </a:r>
          </a:p>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P</a:t>
            </a:r>
            <a:r>
              <a:rPr lang="en-US" sz="2400" b="1" dirty="0" smtClean="0">
                <a:solidFill>
                  <a:srgbClr val="FFFFFF"/>
                </a:solidFill>
                <a:latin typeface="Segoe UI" pitchFamily="34" charset="0"/>
                <a:ea typeface="Segoe UI" pitchFamily="34" charset="0"/>
                <a:cs typeface="Segoe UI" pitchFamily="34" charset="0"/>
              </a:rPr>
              <a:t>urchase</a:t>
            </a:r>
            <a:endParaRPr lang="en-US" sz="2400" b="1" dirty="0">
              <a:solidFill>
                <a:srgbClr val="FFFFFF"/>
              </a:solidFill>
              <a:latin typeface="Segoe UI" pitchFamily="34" charset="0"/>
              <a:ea typeface="Segoe UI" pitchFamily="34" charset="0"/>
              <a:cs typeface="Segoe UI" pitchFamily="34" charset="0"/>
            </a:endParaRPr>
          </a:p>
        </p:txBody>
      </p:sp>
      <p:sp>
        <p:nvSpPr>
          <p:cNvPr id="21" name="Rectangle 20"/>
          <p:cNvSpPr/>
          <p:nvPr/>
        </p:nvSpPr>
        <p:spPr bwMode="auto">
          <a:xfrm>
            <a:off x="5675757" y="8210176"/>
            <a:ext cx="2520000" cy="180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Tool Management (Scaffolding)</a:t>
            </a:r>
          </a:p>
        </p:txBody>
      </p:sp>
      <p:sp>
        <p:nvSpPr>
          <p:cNvPr id="22" name="Rectangle 21"/>
          <p:cNvSpPr/>
          <p:nvPr/>
        </p:nvSpPr>
        <p:spPr bwMode="auto">
          <a:xfrm>
            <a:off x="8292174" y="8210176"/>
            <a:ext cx="2520000" cy="180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Performance Ranking</a:t>
            </a:r>
            <a:endParaRPr lang="en-US" sz="2400" b="1" dirty="0">
              <a:solidFill>
                <a:srgbClr val="FFFFFF"/>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76172916"/>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787858" y="1422700"/>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CEM Project Pro</a:t>
            </a:r>
            <a:endParaRPr lang="en-US" dirty="0">
              <a:gradFill flip="none" rotWithShape="1">
                <a:gsLst>
                  <a:gs pos="0">
                    <a:schemeClr val="accent2"/>
                  </a:gs>
                  <a:gs pos="100000">
                    <a:schemeClr val="accent2"/>
                  </a:gs>
                </a:gsLst>
                <a:lin ang="5400000" scaled="0"/>
                <a:tileRect/>
              </a:gradFill>
              <a:latin typeface="+mn-lt"/>
            </a:endParaRP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90534" y="5060104"/>
            <a:ext cx="6656140" cy="4430076"/>
          </a:xfrm>
          <a:prstGeom prst="rect">
            <a:avLst/>
          </a:prstGeom>
        </p:spPr>
      </p:pic>
      <p:sp>
        <p:nvSpPr>
          <p:cNvPr id="23" name="Rectangle 22"/>
          <p:cNvSpPr/>
          <p:nvPr/>
        </p:nvSpPr>
        <p:spPr bwMode="auto">
          <a:xfrm>
            <a:off x="1147856" y="2748256"/>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24" name="Rectangle 23"/>
          <p:cNvSpPr/>
          <p:nvPr/>
        </p:nvSpPr>
        <p:spPr bwMode="auto">
          <a:xfrm>
            <a:off x="4179271" y="2757421"/>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WBS Summary</a:t>
            </a:r>
          </a:p>
        </p:txBody>
      </p:sp>
      <p:sp>
        <p:nvSpPr>
          <p:cNvPr id="25" name="Rectangle 24"/>
          <p:cNvSpPr/>
          <p:nvPr/>
        </p:nvSpPr>
        <p:spPr bwMode="auto">
          <a:xfrm>
            <a:off x="1147856" y="5038839"/>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Root cause PARETO analysis</a:t>
            </a:r>
          </a:p>
        </p:txBody>
      </p:sp>
      <p:sp>
        <p:nvSpPr>
          <p:cNvPr id="26" name="Rectangle 25"/>
          <p:cNvSpPr/>
          <p:nvPr/>
        </p:nvSpPr>
        <p:spPr bwMode="auto">
          <a:xfrm>
            <a:off x="7186862" y="5060104"/>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a:latin typeface="Segoe UI" pitchFamily="34" charset="0"/>
                <a:ea typeface="Segoe UI" pitchFamily="34" charset="0"/>
                <a:cs typeface="Segoe UI" pitchFamily="34" charset="0"/>
              </a:rPr>
              <a:t>Projects roll up</a:t>
            </a:r>
          </a:p>
        </p:txBody>
      </p:sp>
      <p:sp>
        <p:nvSpPr>
          <p:cNvPr id="27" name="Rectangle 26"/>
          <p:cNvSpPr/>
          <p:nvPr/>
        </p:nvSpPr>
        <p:spPr bwMode="auto">
          <a:xfrm>
            <a:off x="7181415" y="7330180"/>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a:latin typeface="Segoe UI" pitchFamily="34" charset="0"/>
                <a:ea typeface="Segoe UI" pitchFamily="34" charset="0"/>
                <a:cs typeface="Segoe UI" pitchFamily="34" charset="0"/>
              </a:rPr>
              <a:t>Particular Activity</a:t>
            </a:r>
          </a:p>
        </p:txBody>
      </p:sp>
      <p:sp>
        <p:nvSpPr>
          <p:cNvPr id="28" name="Rectangle 27"/>
          <p:cNvSpPr/>
          <p:nvPr/>
        </p:nvSpPr>
        <p:spPr bwMode="auto">
          <a:xfrm>
            <a:off x="4179271" y="7330180"/>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Performance</a:t>
            </a:r>
          </a:p>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Ranking</a:t>
            </a:r>
          </a:p>
        </p:txBody>
      </p:sp>
      <p:sp>
        <p:nvSpPr>
          <p:cNvPr id="31" name="Rectangle 30"/>
          <p:cNvSpPr/>
          <p:nvPr/>
        </p:nvSpPr>
        <p:spPr bwMode="auto">
          <a:xfrm>
            <a:off x="1147856" y="7325286"/>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a:latin typeface="Segoe UI" pitchFamily="34" charset="0"/>
                <a:ea typeface="Segoe UI" pitchFamily="34" charset="0"/>
                <a:cs typeface="Segoe UI" pitchFamily="34" charset="0"/>
              </a:rPr>
              <a:t>Periodic overall Progress</a:t>
            </a:r>
          </a:p>
        </p:txBody>
      </p:sp>
      <p:sp>
        <p:nvSpPr>
          <p:cNvPr id="33" name="Rectangle 32"/>
          <p:cNvSpPr/>
          <p:nvPr/>
        </p:nvSpPr>
        <p:spPr bwMode="auto">
          <a:xfrm>
            <a:off x="7186862" y="2748256"/>
            <a:ext cx="9659812" cy="2160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just"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Project Pro provides crucial business analytics for your planners and top management. Complex </a:t>
            </a:r>
            <a:r>
              <a:rPr lang="en-IN" sz="2400" b="1" dirty="0" smtClean="0">
                <a:solidFill>
                  <a:srgbClr val="FFFFFF"/>
                </a:solidFill>
                <a:latin typeface="Segoe UI" pitchFamily="34" charset="0"/>
                <a:ea typeface="Segoe UI" pitchFamily="34" charset="0"/>
                <a:cs typeface="Segoe UI" pitchFamily="34" charset="0"/>
              </a:rPr>
              <a:t>analytical </a:t>
            </a:r>
            <a:r>
              <a:rPr lang="en-IN" sz="2400" b="1" dirty="0">
                <a:solidFill>
                  <a:srgbClr val="FFFFFF"/>
                </a:solidFill>
                <a:latin typeface="Segoe UI" pitchFamily="34" charset="0"/>
                <a:ea typeface="Segoe UI" pitchFamily="34" charset="0"/>
                <a:cs typeface="Segoe UI" pitchFamily="34" charset="0"/>
              </a:rPr>
              <a:t>reports can be made in less than half hour </a:t>
            </a:r>
            <a:r>
              <a:rPr lang="en-IN" sz="2400" b="1" dirty="0" smtClean="0">
                <a:solidFill>
                  <a:srgbClr val="FFFFFF"/>
                </a:solidFill>
                <a:latin typeface="Segoe UI" pitchFamily="34" charset="0"/>
                <a:ea typeface="Segoe UI" pitchFamily="34" charset="0"/>
                <a:cs typeface="Segoe UI" pitchFamily="34" charset="0"/>
              </a:rPr>
              <a:t>by taking the raw data captured on projects and running the </a:t>
            </a:r>
            <a:r>
              <a:rPr lang="en-IN" sz="2400" b="1" dirty="0">
                <a:solidFill>
                  <a:srgbClr val="FFFFFF"/>
                </a:solidFill>
                <a:latin typeface="Segoe UI" pitchFamily="34" charset="0"/>
                <a:ea typeface="Segoe UI" pitchFamily="34" charset="0"/>
                <a:cs typeface="Segoe UI" pitchFamily="34" charset="0"/>
              </a:rPr>
              <a:t>simulations and calculations culminating in the </a:t>
            </a:r>
            <a:r>
              <a:rPr lang="en-IN" sz="2400" b="1" dirty="0" smtClean="0">
                <a:solidFill>
                  <a:srgbClr val="FFFFFF"/>
                </a:solidFill>
                <a:latin typeface="Segoe UI" pitchFamily="34" charset="0"/>
                <a:ea typeface="Segoe UI" pitchFamily="34" charset="0"/>
                <a:cs typeface="Segoe UI" pitchFamily="34" charset="0"/>
              </a:rPr>
              <a:t>final </a:t>
            </a:r>
            <a:r>
              <a:rPr lang="en-IN" sz="2400" b="1" dirty="0">
                <a:solidFill>
                  <a:srgbClr val="FFFFFF"/>
                </a:solidFill>
                <a:latin typeface="Segoe UI" pitchFamily="34" charset="0"/>
                <a:ea typeface="Segoe UI" pitchFamily="34" charset="0"/>
                <a:cs typeface="Segoe UI" pitchFamily="34" charset="0"/>
              </a:rPr>
              <a:t>analytical report.</a:t>
            </a:r>
          </a:p>
        </p:txBody>
      </p:sp>
      <p:sp>
        <p:nvSpPr>
          <p:cNvPr id="13" name="Rectangle 12"/>
          <p:cNvSpPr/>
          <p:nvPr/>
        </p:nvSpPr>
        <p:spPr bwMode="auto">
          <a:xfrm>
            <a:off x="4179271" y="5038839"/>
            <a:ext cx="2880000" cy="21600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Progress </a:t>
            </a:r>
          </a:p>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Monitoring</a:t>
            </a:r>
          </a:p>
        </p:txBody>
      </p:sp>
      <p:pic>
        <p:nvPicPr>
          <p:cNvPr id="14" name="Picture 13" descr="project pro.png">
            <a:hlinkClick r:id="rId4" action="ppaction://hlinksldjump"/>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34894" y="3394804"/>
            <a:ext cx="2592871" cy="1031725"/>
          </a:xfrm>
          <a:prstGeom prst="rect">
            <a:avLst/>
          </a:prstGeom>
        </p:spPr>
      </p:pic>
    </p:spTree>
    <p:extLst>
      <p:ext uri="{BB962C8B-B14F-4D97-AF65-F5344CB8AC3E}">
        <p14:creationId xmlns:p14="http://schemas.microsoft.com/office/powerpoint/2010/main" val="2680433295"/>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Microsoft Dynamics Presentation Title Slide - No People">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Microsoft Dynamics Blank Colors">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Microsoft Rear Bumper">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54" ma:contentTypeDescription="" ma:contentTypeScope="" ma:versionID="82bd994a0e1a579d569ed9109c3e56fc">
  <xsd:schema xmlns:xsd="http://www.w3.org/2001/XMLSchema" xmlns:xs="http://www.w3.org/2001/XMLSchema" xmlns:p="http://schemas.microsoft.com/office/2006/metadata/properties" xmlns:ns1="http://schemas.microsoft.com/sharepoint/v3" xmlns:ns2="230e9df3-be65-4c73-a93b-d1236ebd677e" xmlns:ns3="4e240d41-6d38-4eac-9584-b3f543b50010" xmlns:ns4="http://schemas.microsoft.com/sharepoint/v4" xmlns:ns6="7b813d5f-7206-4d46-95a5-a58185f478af" targetNamespace="http://schemas.microsoft.com/office/2006/metadata/properties" ma:root="true" ma:fieldsID="5b2452b4c94399fffd525461a88c077f" ns1:_="" ns2:_="" ns3:_="" ns4:_="" ns6:_="">
    <xsd:import namespace="http://schemas.microsoft.com/sharepoint/v3"/>
    <xsd:import namespace="230e9df3-be65-4c73-a93b-d1236ebd677e"/>
    <xsd:import namespace="4e240d41-6d38-4eac-9584-b3f543b50010"/>
    <xsd:import namespace="http://schemas.microsoft.com/sharepoint/v4"/>
    <xsd:import namespace="7b813d5f-7206-4d46-95a5-a58185f478af"/>
    <xsd:element name="properties">
      <xsd:complexType>
        <xsd:sequence>
          <xsd:element name="documentManagement">
            <xsd:complexType>
              <xsd:all>
                <xsd:element ref="ns3:Thumbnail1" minOccurs="0"/>
                <xsd:element ref="ns3:DocumentDescription" minOccurs="0"/>
                <xsd:element ref="ns2:TaxKeywordTaxHTField" minOccurs="0"/>
                <xsd:element ref="ns2:TaxCatchAll" minOccurs="0"/>
                <xsd:element ref="ns2:TaxCatchAllLabel" minOccurs="0"/>
                <xsd:element ref="ns3:ItemTypeTaxHTField0" minOccurs="0"/>
                <xsd:element ref="ns1:AverageRating" minOccurs="0"/>
                <xsd:element ref="ns1:RatingCount" minOccurs="0"/>
                <xsd:element ref="ns2:_dlc_DocId" minOccurs="0"/>
                <xsd:element ref="ns2:_dlc_DocIdUrl" minOccurs="0"/>
                <xsd:element ref="ns2:_dlc_DocIdPersistId" minOccurs="0"/>
                <xsd:element ref="ns4:IconOverlay" minOccurs="0"/>
                <xsd:element ref="ns3:PartnersTaxHTField0" minOccurs="0"/>
                <xsd:element ref="ns3:RolesTaxHTField0" minOccurs="0"/>
                <xsd:element ref="ns3:ProductsTaxHTField0" minOccurs="0"/>
                <xsd:element ref="ns3:CompetitorsTaxHTField0" minOccurs="0"/>
                <xsd:element ref="ns3:SegmentsTaxHTField0" minOccurs="0"/>
                <xsd:element ref="ns3:IndustriesTaxHTField0" minOccurs="0"/>
                <xsd:element ref="ns3:AudiencesTaxHTField0" minOccurs="0"/>
                <xsd:element ref="ns3:RegionTaxHTField0" minOccurs="0"/>
                <xsd:element ref="ns3:ConfidentialityTaxHTField0" minOccurs="0"/>
                <xsd:element ref="ns3:BusinessArchitectureTaxHTField0" minOccurs="0"/>
                <xsd:element ref="ns3:TopicsTaxHTField0" minOccurs="0"/>
                <xsd:element ref="ns3:GroupsTaxHTField0" minOccurs="0"/>
                <xsd:element ref="ns3:CoOwner" minOccurs="0"/>
                <xsd:element ref="ns3:ActivitiesAndProgramsTaxHTField0" minOccurs="0"/>
                <xsd:element ref="ns3:Owner" minOccurs="0"/>
                <xsd:element ref="ns1:RoutingRuleDescription" minOccurs="0"/>
                <xsd:element ref="ns3:SMSGDomainTaxHTField0" minOccurs="0"/>
                <xsd:element ref="ns1:_vti_ItemDeclaredRecord" minOccurs="0"/>
                <xsd:element ref="ns1:_vti_ItemHoldRecordStatus" minOccurs="0"/>
                <xsd:element ref="ns3:LanguagesTaxHTField0" minOccurs="0"/>
                <xsd:element ref="ns6:DocumentSetKcId" minOccurs="0"/>
                <xsd:element ref="ns3:TagTemplate" minOccurs="0"/>
                <xsd:element ref="ns3:h1e7aaa5788c480c922636922fec8914"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4"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atingCount" ma:index="15" nillable="true" ma:displayName="Number of Ratings" ma:decimals="0" ma:description="Number of ratings submitted" ma:indexed="true" ma:internalName="Number_x0020_of_x0020_Ratings"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5" nillable="true" ma:displayName="Declared Record" ma:hidden="true" ma:internalName="_vti_ItemDeclaredRecord" ma:readOnly="true">
      <xsd:simpleType>
        <xsd:restriction base="dms:DateTime"/>
      </xsd:simpleType>
    </xsd:element>
    <xsd:element name="_vti_ItemHoldRecordStatus" ma:index="56"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_dlc_DocId" ma:index="16" nillable="true" ma:displayName="Document ID Value" ma:description="The value of the document ID assigned to this item." ma:indexed="true"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Thumbnail1" ma:index="5"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DocumentDescription" ma:index="6" nillable="true" ma:displayName="Document Description" ma:description="Document Description for document content type KCDoc" ma:internalName="DocumentDescription">
      <xsd:simpleType>
        <xsd:restriction base="dms:Note"/>
      </xsd:simpleType>
    </xsd:element>
    <xsd:element name="ItemTypeTaxHTField0" ma:index="1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PartnersTaxHTField0" ma:index="20"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RolesTaxHTField0" ma:index="22"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ProductsTaxHTField0" ma:index="24"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CompetitorsTaxHTField0" ma:index="26"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SegmentsTaxHTField0" ma:index="28"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ndustriesTaxHTField0" ma:index="30"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AudiencesTaxHTField0" ma:index="32"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CoOwner" ma:index="44"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Owner" ma:index="4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anguagesTaxHTField0" ma:index="57"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TagTemplate" ma:index="61" nillable="true" ma:displayName="TagTemplate" ma:internalName="TagTemplate0">
      <xsd:simpleType>
        <xsd:restriction base="dms:Text">
          <xsd:maxLength value="255"/>
        </xsd:restriction>
      </xsd:simpleType>
    </xsd:element>
    <xsd:element name="h1e7aaa5788c480c922636922fec8914" ma:index="62"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60" nillable="true" ma:displayName="DocumentSetKcId" ma:internalName="DocumentSetKcId"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FF1FAB0DEDE9AF4ABA57B67AF4A9F321" PreviousValue="false"/>
</file>

<file path=customXml/item3.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169410</DocumentSetKcId>
    <DocumentDescription xmlns="4e240d41-6d38-4eac-9584-b3f543b50010">PowerPoint template for use in campaign related presentations.</DocumentDescription>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Dynamic Business Campaign</TermName>
          <TermId xmlns="http://schemas.microsoft.com/office/infopath/2007/PartnerControls">fc99f730-fc61-4e26-bd45-91b9bf8060ec</TermId>
        </TermInfo>
        <TermInfo xmlns="http://schemas.microsoft.com/office/infopath/2007/PartnerControls">
          <TermName xmlns="http://schemas.microsoft.com/office/infopath/2007/PartnerControls">enterprise campaign in a box</TermName>
          <TermId xmlns="http://schemas.microsoft.com/office/infopath/2007/PartnerControls">39675275-15e7-44be-8b31-69c9953e6a39</TermId>
        </TermInfo>
      </Terms>
    </ActivitiesAndProgramsTaxHTField0>
    <IconOverlay xmlns="http://schemas.microsoft.com/sharepoint/v4" xsi:nil="true"/>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AudiencesTaxHTField0 xmlns="4e240d41-6d38-4eac-9584-b3f543b50010">
      <Terms xmlns="http://schemas.microsoft.com/office/infopath/2007/PartnerControl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Thumbnail1 xmlns="4e240d41-6d38-4eac-9584-b3f543b50010">
      <Url xsi:nil="true"/>
      <Description xsi:nil="true"/>
    </Thumbnail1>
    <TopicsTaxHTField0 xmlns="4e240d41-6d38-4eac-9584-b3f543b50010">
      <Terms xmlns="http://schemas.microsoft.com/office/infopath/2007/PartnerControls"/>
    </TopicsTaxHTField0>
    <ProductsTaxHTField0 xmlns="4e240d41-6d38-4eac-9584-b3f543b50010">
      <Terms xmlns="http://schemas.microsoft.com/office/infopath/2007/PartnerControls"/>
    </ProductsTaxHTField0>
    <RegionTaxHTField0 xmlns="4e240d41-6d38-4eac-9584-b3f543b50010">
      <Terms xmlns="http://schemas.microsoft.com/office/infopath/2007/PartnerControls"/>
    </RegionTaxHTField0>
    <Owner xmlns="4e240d41-6d38-4eac-9584-b3f543b50010">
      <UserInfo>
        <DisplayName>Jill Tennant</DisplayName>
        <AccountId>7244</AccountId>
        <AccountType/>
      </UserInfo>
    </Owner>
    <RoutingRuleDescription xmlns="http://schemas.microsoft.com/sharepoint/v3" xsi:nil="true"/>
    <SegmentsTaxHTField0 xmlns="4e240d41-6d38-4eac-9584-b3f543b50010">
      <Terms xmlns="http://schemas.microsoft.com/office/infopath/2007/PartnerControls"/>
    </SegmentsTaxHTField0>
    <ItemTypeTaxHTField0 xmlns="4e240d41-6d38-4eac-9584-b3f543b50010">
      <Terms xmlns="http://schemas.microsoft.com/office/infopath/2007/PartnerControls">
        <TermInfo xmlns="http://schemas.microsoft.com/office/infopath/2007/PartnerControls">
          <TermName xmlns="http://schemas.microsoft.com/office/infopath/2007/PartnerControls">playbooks</TermName>
          <TermId xmlns="http://schemas.microsoft.com/office/infopath/2007/PartnerControls">f2fe2f8b-6d76-4d77-ab51-69c76130bda5</TermId>
        </TermInfo>
        <TermInfo xmlns="http://schemas.microsoft.com/office/infopath/2007/PartnerControls">
          <TermName xmlns="http://schemas.microsoft.com/office/infopath/2007/PartnerControls">templates</TermName>
          <TermId xmlns="http://schemas.microsoft.com/office/infopath/2007/PartnerControls">859c2adb-d3a7-4016-846a-b00b5235c718</TermId>
        </TermInfo>
        <TermInfo xmlns="http://schemas.microsoft.com/office/infopath/2007/PartnerControls">
          <TermName xmlns="http://schemas.microsoft.com/office/infopath/2007/PartnerControls">presentation slides</TermName>
          <TermId xmlns="http://schemas.microsoft.com/office/infopath/2007/PartnerControls">3ba3fe7b-e0a0-4921-8b33-d25a05c69d10</TermId>
        </TermInfo>
        <TermInfo xmlns="http://schemas.microsoft.com/office/infopath/2007/PartnerControls">
          <TermName xmlns="http://schemas.microsoft.com/office/infopath/2007/PartnerControls">bills of materials</TermName>
          <TermId xmlns="http://schemas.microsoft.com/office/infopath/2007/PartnerControls">960d617b-5545-4c89-b5fd-e48098282398</TermId>
        </TermInfo>
      </Terms>
    </ItemType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GroupsTaxHTField0>
    <TaxCatchAll xmlns="230e9df3-be65-4c73-a93b-d1236ebd677e">
      <Value>10947</Value>
      <Value>21</Value>
      <Value>10747</Value>
      <Value>10070</Value>
      <Value>10271</Value>
      <Value>10178</Value>
      <Value>10425</Value>
      <Value>10056</Value>
      <Value>17554</Value>
    </TaxCatchAll>
    <RolesTaxHTField0 xmlns="4e240d41-6d38-4eac-9584-b3f543b50010">
      <Terms xmlns="http://schemas.microsoft.com/office/infopath/2007/PartnerControls"/>
    </RolesTaxHTField0>
    <CoOwner xmlns="4e240d41-6d38-4eac-9584-b3f543b50010">
      <UserInfo>
        <DisplayName>REDMOND\kweadock</DisplayName>
        <AccountId>14722</AccountId>
        <AccountType/>
      </UserInfo>
      <UserInfo>
        <DisplayName>REDMOND\v-rowatc</DisplayName>
        <AccountId>56907</AccountId>
        <AccountType/>
      </UserInfo>
      <UserInfo>
        <DisplayName>REDMOND\v-dacrab</DisplayName>
        <AccountId>90724</AccountId>
        <AccountType/>
      </UserInfo>
      <UserInfo>
        <DisplayName>REDMOND\v-gailj</DisplayName>
        <AccountId>17290</AccountId>
        <AccountType/>
      </UserInfo>
      <UserInfo>
        <DisplayName>NORTHAMERICA\v-jhass</DisplayName>
        <AccountId>5206</AccountId>
        <AccountType/>
      </UserInfo>
    </CoOwner>
    <PartnersTaxHTField0 xmlns="4e240d41-6d38-4eac-9584-b3f543b50010">
      <Terms xmlns="http://schemas.microsoft.com/office/infopath/2007/PartnerControls"/>
    </PartnersTaxHTField0>
    <CompetitorsTaxHTField0 xmlns="4e240d41-6d38-4eac-9584-b3f543b50010">
      <Terms xmlns="http://schemas.microsoft.com/office/infopath/2007/PartnerControls"/>
    </Competito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s>
    </SMSGDomainTaxHTField0>
    <TaxKeywordTaxHTField xmlns="230e9df3-be65-4c73-a93b-d1236ebd677e">
      <Terms xmlns="http://schemas.microsoft.com/office/infopath/2007/PartnerControls"/>
    </TaxKeywordTaxHTField>
    <_dlc_DocId xmlns="230e9df3-be65-4c73-a93b-d1236ebd677e">KC00-15-169834</_dlc_DocId>
    <_dlc_DocIdUrl xmlns="230e9df3-be65-4c73-a93b-d1236ebd677e">
      <Url>http://infopedia/docstore/_layouts/DocIdRedir.aspx?ID=KC00-15-169834</Url>
      <Description>KC00-15-169834</Description>
    </_dlc_DocIdUrl>
    <AverageRating xmlns="http://schemas.microsoft.com/sharepoint/v3" xsi:nil="true"/>
    <TagTemplate xmlns="4e240d41-6d38-4eac-9584-b3f543b50010" xsi:nil="true"/>
    <h1e7aaa5788c480c922636922fec8914 xmlns="4e240d41-6d38-4eac-9584-b3f543b50010">
      <Terms xmlns="http://schemas.microsoft.com/office/infopath/2007/PartnerControls"/>
    </h1e7aaa5788c480c922636922fec8914>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0A118-8269-4486-B739-AE20E2B1E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4e240d41-6d38-4eac-9584-b3f543b50010"/>
    <ds:schemaRef ds:uri="http://schemas.microsoft.com/sharepoint/v4"/>
    <ds:schemaRef ds:uri="7b813d5f-7206-4d46-95a5-a58185f47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211980-20F1-4773-992A-FC15A988F0B6}">
  <ds:schemaRefs>
    <ds:schemaRef ds:uri="Microsoft.SharePoint.Taxonomy.ContentTypeSync"/>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7b813d5f-7206-4d46-95a5-a58185f478af"/>
    <ds:schemaRef ds:uri="230e9df3-be65-4c73-a93b-d1236ebd677e"/>
    <ds:schemaRef ds:uri="4e240d41-6d38-4eac-9584-b3f543b50010"/>
    <ds:schemaRef ds:uri="http://schemas.microsoft.com/sharepoint/v4"/>
    <ds:schemaRef ds:uri="http://schemas.microsoft.com/sharepoint/v3"/>
    <ds:schemaRef ds:uri="http://schemas.microsoft.com/office/2006/metadata/properties"/>
  </ds:schemaRefs>
</ds:datastoreItem>
</file>

<file path=customXml/itemProps4.xml><?xml version="1.0" encoding="utf-8"?>
<ds:datastoreItem xmlns:ds="http://schemas.openxmlformats.org/officeDocument/2006/customXml" ds:itemID="{D6D0116F-7EE2-4BBA-B5EB-8B5DC4ADE7C9}">
  <ds:schemaRefs>
    <ds:schemaRef ds:uri="http://schemas.microsoft.com/sharepoint/event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 Template Light 16x9</Template>
  <TotalTime>16284</TotalTime>
  <Words>2173</Words>
  <Application>Microsoft Office PowerPoint</Application>
  <PresentationFormat>Custom</PresentationFormat>
  <Paragraphs>425</Paragraphs>
  <Slides>16</Slides>
  <Notes>15</Notes>
  <HiddenSlides>0</HiddenSlides>
  <MMClips>0</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Microsoft Dynamics Presentation Title Slide - No People</vt:lpstr>
      <vt:lpstr>Microsoft Dynamics Blank Colors</vt:lpstr>
      <vt:lpstr>Microsoft Rear Bumper</vt:lpstr>
      <vt:lpstr>PowerPoint Presentation</vt:lpstr>
      <vt:lpstr>About us</vt:lpstr>
      <vt:lpstr>Business Consulting Services</vt:lpstr>
      <vt:lpstr>CEM – Microsoft Dynamics Awards</vt:lpstr>
      <vt:lpstr>CfMD Certification</vt:lpstr>
      <vt:lpstr>Offices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CEM Team</vt:lpstr>
      <vt:lpstr>PowerPoint Presentation</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Business PowerPoint Template Umbrella Execution Package_16_9</dc:title>
  <dc:subject>&lt;Event Name Here&gt;</dc:subject>
  <dc:creator>richb</dc:creator>
  <dc:description>Template: Saku Uchikawa, Microsoft Corporation
Formatting:
Event Date: 
Event Location: 
Audience Type: Internal</dc:description>
  <cp:lastModifiedBy>Deepa</cp:lastModifiedBy>
  <cp:revision>533</cp:revision>
  <cp:lastPrinted>2012-09-24T17:43:59Z</cp:lastPrinted>
  <dcterms:created xsi:type="dcterms:W3CDTF">2012-04-10T19:00:12Z</dcterms:created>
  <dcterms:modified xsi:type="dcterms:W3CDTF">2014-02-26T13:00:49Z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
  </property>
  <property fmtid="{D5CDD505-2E9C-101B-9397-08002B2CF9AE}" pid="7" name="Audiences">
    <vt:lpwstr/>
  </property>
  <property fmtid="{D5CDD505-2E9C-101B-9397-08002B2CF9AE}" pid="8" name="Capabilities">
    <vt:lpwstr/>
  </property>
  <property fmtid="{D5CDD505-2E9C-101B-9397-08002B2CF9AE}" pid="9" name="Region">
    <vt:lpwstr/>
  </property>
  <property fmtid="{D5CDD505-2E9C-101B-9397-08002B2CF9AE}" pid="10" name="Segments">
    <vt:lpwstr/>
  </property>
  <property fmtid="{D5CDD505-2E9C-101B-9397-08002B2CF9AE}" pid="11" name="Confidentiality">
    <vt:lpwstr>21;#Microsoft confidential|461efa83-0283-486a-a8d5-943328f3693f</vt:lpwstr>
  </property>
  <property fmtid="{D5CDD505-2E9C-101B-9397-08002B2CF9AE}" pid="12" name="ActivitiesAndPrograms">
    <vt:lpwstr>17554;#Dynamic Business Campaign|fc99f730-fc61-4e26-bd45-91b9bf8060ec;#10747;#enterprise campaign in a box|39675275-15e7-44be-8b31-69c9953e6a39</vt:lpwstr>
  </property>
  <property fmtid="{D5CDD505-2E9C-101B-9397-08002B2CF9AE}" pid="13" name="Partners">
    <vt:lpwstr/>
  </property>
  <property fmtid="{D5CDD505-2E9C-101B-9397-08002B2CF9AE}" pid="14" name="Groups">
    <vt:lpwstr/>
  </property>
  <property fmtid="{D5CDD505-2E9C-101B-9397-08002B2CF9AE}" pid="15" name="Topics">
    <vt:lpwstr/>
  </property>
  <property fmtid="{D5CDD505-2E9C-101B-9397-08002B2CF9AE}" pid="16" name="Industries">
    <vt:lpwstr/>
  </property>
  <property fmtid="{D5CDD505-2E9C-101B-9397-08002B2CF9AE}" pid="17" name="Roles">
    <vt:lpwstr/>
  </property>
  <property fmtid="{D5CDD505-2E9C-101B-9397-08002B2CF9AE}" pid="18" name="SMSGDomain">
    <vt:lpwstr>10947;#Enterprise and Partner Group|b6e10940-8c6c-40cf-9dc4-c224c7da837a</vt:lpwstr>
  </property>
  <property fmtid="{D5CDD505-2E9C-101B-9397-08002B2CF9AE}" pid="19" name="Competitors">
    <vt:lpwstr/>
  </property>
  <property fmtid="{D5CDD505-2E9C-101B-9397-08002B2CF9AE}" pid="20" name="BusinessArchitecture">
    <vt:lpwstr/>
  </property>
  <property fmtid="{D5CDD505-2E9C-101B-9397-08002B2CF9AE}" pid="21" name="Products">
    <vt:lpwstr/>
  </property>
  <property fmtid="{D5CDD505-2E9C-101B-9397-08002B2CF9AE}" pid="22" name="_dlc_policyId">
    <vt:lpwstr/>
  </property>
  <property fmtid="{D5CDD505-2E9C-101B-9397-08002B2CF9AE}" pid="23" name="ItemRetentionFormula">
    <vt:lpwstr/>
  </property>
  <property fmtid="{D5CDD505-2E9C-101B-9397-08002B2CF9AE}" pid="24" name="ItemType">
    <vt:lpwstr>10178;#playbooks|f2fe2f8b-6d76-4d77-ab51-69c76130bda5;#10425;#templates|859c2adb-d3a7-4016-846a-b00b5235c718;#10070;#presentation slides|3ba3fe7b-e0a0-4921-8b33-d25a05c69d10;#10271;#bills of materials|960d617b-5545-4c89-b5fd-e48098282398</vt:lpwstr>
  </property>
  <property fmtid="{D5CDD505-2E9C-101B-9397-08002B2CF9AE}" pid="25" name="LastUpdatedByBatchTagging">
    <vt:bool>false</vt:bool>
  </property>
  <property fmtid="{D5CDD505-2E9C-101B-9397-08002B2CF9AE}" pid="26" name="Languages">
    <vt:lpwstr>10056;#English|cb91f272-ce4d-4a7e-9bbf-78b58e3d188d</vt:lpwstr>
  </property>
  <property fmtid="{D5CDD505-2E9C-101B-9397-08002B2CF9AE}" pid="27" name="_dlc_DocIdItemGuid">
    <vt:lpwstr>cd091070-cf97-482f-b2cc-d04d29767eb6</vt:lpwstr>
  </property>
  <property fmtid="{D5CDD505-2E9C-101B-9397-08002B2CF9AE}" pid="28" name="WorkflowCreationPath">
    <vt:lpwstr>d3765c0c-e2b5-4307-934b-d5d862e93ab3,3;d3765c0c-e2b5-4307-934b-d5d862e93ab3,8;</vt:lpwstr>
  </property>
  <property fmtid="{D5CDD505-2E9C-101B-9397-08002B2CF9AE}" pid="29" name="SMSGTags">
    <vt:lpwstr/>
  </property>
  <property fmtid="{D5CDD505-2E9C-101B-9397-08002B2CF9AE}" pid="30" name="EnterpriseDomainTags">
    <vt:lpwstr/>
  </property>
  <property fmtid="{D5CDD505-2E9C-101B-9397-08002B2CF9AE}" pid="31" name="EnterpriseDomainTagsTaxHTField0">
    <vt:lpwstr/>
  </property>
  <property fmtid="{D5CDD505-2E9C-101B-9397-08002B2CF9AE}" pid="32" name="_docset_NoMedatataSyncRequired">
    <vt:lpwstr>False</vt:lpwstr>
  </property>
  <property fmtid="{D5CDD505-2E9C-101B-9397-08002B2CF9AE}" pid="33" name="SMSGTagsTaxHTField0">
    <vt:lpwstr/>
  </property>
</Properties>
</file>